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7010400" cy="9296400"/>
  <p:embeddedFontLst>
    <p:embeddedFont>
      <p:font typeface="Aileron Heavy" panose="020B0604020202020204" charset="0"/>
      <p:regular r:id="rId19"/>
    </p:embeddedFont>
    <p:embeddedFont>
      <p:font typeface="Aileron Regular" panose="020B0604020202020204" charset="0"/>
      <p:regular r:id="rId20"/>
    </p:embeddedFont>
    <p:embeddedFont>
      <p:font typeface="Arimo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ammersmith One" panose="020B0604020202020204" charset="0"/>
      <p:regular r:id="rId26"/>
    </p:embeddedFont>
    <p:embeddedFont>
      <p:font typeface="Inter" panose="020B0604020202020204" charset="0"/>
      <p:regular r:id="rId27"/>
    </p:embeddedFont>
    <p:embeddedFont>
      <p:font typeface="Inter Bold" panose="020B0604020202020204" charset="0"/>
      <p:regular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22FE0D-619C-4023-8D8E-AC60173885CD}" v="24" dt="2021-10-26T21:01:51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0272" autoAdjust="0"/>
  </p:normalViewPr>
  <p:slideViewPr>
    <p:cSldViewPr>
      <p:cViewPr varScale="1">
        <p:scale>
          <a:sx n="63" d="100"/>
          <a:sy n="63" d="100"/>
        </p:scale>
        <p:origin x="2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DF6AA-7916-4A13-8530-CC0C29579B4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D5C5D-62F2-4ECD-AC74-466B09DD8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2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D5C5D-62F2-4ECD-AC74-466B09DD82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03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D5C5D-62F2-4ECD-AC74-466B09DD82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4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imenezj@oldwestbury.edu?subject=Questions%20about%20Budget%20Presentation" TargetMode="External"/><Relationship Id="rId2" Type="http://schemas.openxmlformats.org/officeDocument/2006/relationships/hyperlink" Target="mailto:lettinip@oldwestbury.edu?subject=Questions%20about%20Budget%20Presentatio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362315"/>
            <a:ext cx="3483520" cy="89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Inter"/>
              </a:rPr>
              <a:t>Report for the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Inter Bold"/>
              </a:rPr>
              <a:t>FY 2021-2022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40085" y="4019239"/>
            <a:ext cx="6943334" cy="523906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401261" y="8362315"/>
            <a:ext cx="3940248" cy="89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599">
                <a:solidFill>
                  <a:srgbClr val="000000"/>
                </a:solidFill>
                <a:latin typeface="Inter"/>
              </a:rPr>
              <a:t>Prepared by</a:t>
            </a:r>
          </a:p>
          <a:p>
            <a:pPr>
              <a:lnSpc>
                <a:spcPts val="3639"/>
              </a:lnSpc>
            </a:pPr>
            <a:r>
              <a:rPr lang="en-US" sz="2600">
                <a:solidFill>
                  <a:srgbClr val="000000"/>
                </a:solidFill>
                <a:latin typeface="Inter Bold"/>
              </a:rPr>
              <a:t>Business &amp; Finance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1028700"/>
            <a:ext cx="9998607" cy="6514864"/>
            <a:chOff x="0" y="0"/>
            <a:chExt cx="13331476" cy="8686485"/>
          </a:xfrm>
        </p:grpSpPr>
        <p:sp>
          <p:nvSpPr>
            <p:cNvPr id="6" name="TextBox 6"/>
            <p:cNvSpPr txBox="1"/>
            <p:nvPr/>
          </p:nvSpPr>
          <p:spPr>
            <a:xfrm>
              <a:off x="0" y="914085"/>
              <a:ext cx="12328466" cy="7772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19"/>
                </a:lnSpc>
              </a:pPr>
              <a:r>
                <a:rPr lang="en-US" sz="9600" dirty="0">
                  <a:solidFill>
                    <a:srgbClr val="000000"/>
                  </a:solidFill>
                  <a:latin typeface="Hammersmith One"/>
                </a:rPr>
                <a:t>Budget Presentation </a:t>
              </a:r>
              <a:r>
                <a:rPr lang="en-US" sz="9600" dirty="0">
                  <a:solidFill>
                    <a:srgbClr val="FFFFFF"/>
                  </a:solidFill>
                  <a:latin typeface="Hammersmith One"/>
                </a:rPr>
                <a:t>SUNY Old Westbury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3331476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Inter"/>
                </a:rPr>
                <a:t>Provost's Council - October 26, 2021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40877" y="266700"/>
            <a:ext cx="16230600" cy="1263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6600" dirty="0">
                <a:solidFill>
                  <a:srgbClr val="094850"/>
                </a:solidFill>
                <a:latin typeface="Hammersmith One" panose="020B0604020202020204" charset="0"/>
              </a:rPr>
              <a:t>Prior Year Change - OTPS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9600" y="115129"/>
            <a:ext cx="809100" cy="882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8"/>
              </a:lnSpc>
            </a:pPr>
            <a:r>
              <a:rPr lang="en-US" sz="4000" dirty="0">
                <a:solidFill>
                  <a:srgbClr val="000000"/>
                </a:solidFill>
                <a:latin typeface="Open Sans"/>
              </a:rPr>
              <a:t>05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C93AE0-5BBD-49B0-B9DB-E2E50180C4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1" b="5368"/>
          <a:stretch/>
        </p:blipFill>
        <p:spPr bwMode="auto">
          <a:xfrm>
            <a:off x="5475608" y="1682079"/>
            <a:ext cx="6561137" cy="596590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65BDA8-772F-4DC4-A076-881D52C061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83708"/>
            <a:ext cx="8232933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378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3D3D8201-94FA-4778-86FA-40ADA76BED81}"/>
              </a:ext>
            </a:extLst>
          </p:cNvPr>
          <p:cNvGrpSpPr/>
          <p:nvPr/>
        </p:nvGrpSpPr>
        <p:grpSpPr>
          <a:xfrm>
            <a:off x="12198124" y="4814502"/>
            <a:ext cx="5061176" cy="2607085"/>
            <a:chOff x="12198124" y="4814502"/>
            <a:chExt cx="5061176" cy="2607085"/>
          </a:xfrm>
        </p:grpSpPr>
        <p:sp>
          <p:nvSpPr>
            <p:cNvPr id="15" name="TextBox 15"/>
            <p:cNvSpPr txBox="1"/>
            <p:nvPr/>
          </p:nvSpPr>
          <p:spPr>
            <a:xfrm>
              <a:off x="12198124" y="6741026"/>
              <a:ext cx="4913620" cy="680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3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Loss of meals and auxiliary services (NYIT meals).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198124" y="4814502"/>
              <a:ext cx="5061176" cy="987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6399" dirty="0">
                  <a:solidFill>
                    <a:srgbClr val="FF1616"/>
                  </a:solidFill>
                  <a:latin typeface="Hammersmith One"/>
                </a:rPr>
                <a:t>$130K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198124" y="5789271"/>
              <a:ext cx="4508371" cy="361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z="2400" dirty="0">
                  <a:solidFill>
                    <a:srgbClr val="000000"/>
                  </a:solidFill>
                  <a:latin typeface="Inter Bold"/>
                </a:rPr>
                <a:t>Loss of auxiliary revenue</a:t>
              </a: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12198124" y="6591300"/>
              <a:ext cx="4508371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32473" y="844552"/>
            <a:ext cx="3739667" cy="287954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9FB7F04-3398-41C0-8394-BECF415DBA7F}"/>
              </a:ext>
            </a:extLst>
          </p:cNvPr>
          <p:cNvGrpSpPr/>
          <p:nvPr/>
        </p:nvGrpSpPr>
        <p:grpSpPr>
          <a:xfrm>
            <a:off x="282388" y="4843701"/>
            <a:ext cx="5807488" cy="4297790"/>
            <a:chOff x="282388" y="4843701"/>
            <a:chExt cx="5807488" cy="4297790"/>
          </a:xfrm>
        </p:grpSpPr>
        <p:sp>
          <p:nvSpPr>
            <p:cNvPr id="3" name="TextBox 3"/>
            <p:cNvSpPr txBox="1"/>
            <p:nvPr/>
          </p:nvSpPr>
          <p:spPr>
            <a:xfrm>
              <a:off x="1028700" y="6741026"/>
              <a:ext cx="4610100" cy="24004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3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A marked decrease in enrollment since 2019 has resulted in revenue losses, </a:t>
              </a:r>
              <a:r>
                <a:rPr lang="en-US" sz="2100" dirty="0">
                  <a:solidFill>
                    <a:srgbClr val="FF0000"/>
                  </a:solidFill>
                  <a:latin typeface="Inter"/>
                </a:rPr>
                <a:t>-14% </a:t>
              </a:r>
              <a:r>
                <a:rPr lang="en-US" sz="2100" dirty="0">
                  <a:solidFill>
                    <a:srgbClr val="FF1616"/>
                  </a:solidFill>
                  <a:latin typeface="Inter"/>
                </a:rPr>
                <a:t>in total.</a:t>
              </a: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 Revenue losses were $2.6M for FY 2020-2021, and projected to be $2M for FY 2021-2022, for a total of $4.6M. </a:t>
              </a:r>
            </a:p>
            <a:p>
              <a:pPr>
                <a:lnSpc>
                  <a:spcPts val="2730"/>
                </a:lnSpc>
              </a:pPr>
              <a:endParaRPr lang="en-US" sz="2100" dirty="0">
                <a:solidFill>
                  <a:srgbClr val="000000"/>
                </a:solidFill>
                <a:latin typeface="Inter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28700" y="4843701"/>
              <a:ext cx="5061176" cy="987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6400" dirty="0">
                  <a:solidFill>
                    <a:srgbClr val="FF1616"/>
                  </a:solidFill>
                  <a:latin typeface="Hammersmith One"/>
                </a:rPr>
                <a:t>$2.0 million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28700" y="5789271"/>
              <a:ext cx="4508371" cy="361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z="2400" dirty="0">
                  <a:solidFill>
                    <a:srgbClr val="000000"/>
                  </a:solidFill>
                  <a:latin typeface="Inter Bold"/>
                </a:rPr>
                <a:t>Lower tuition revenue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028700" y="6591300"/>
              <a:ext cx="46101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82388" y="4935071"/>
              <a:ext cx="746312" cy="746312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1028700" y="1028700"/>
            <a:ext cx="9567140" cy="2943592"/>
            <a:chOff x="0" y="0"/>
            <a:chExt cx="12756187" cy="3924789"/>
          </a:xfrm>
        </p:grpSpPr>
        <p:sp>
          <p:nvSpPr>
            <p:cNvPr id="23" name="TextBox 23"/>
            <p:cNvSpPr txBox="1"/>
            <p:nvPr/>
          </p:nvSpPr>
          <p:spPr>
            <a:xfrm>
              <a:off x="0" y="0"/>
              <a:ext cx="12756187" cy="3043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80"/>
                </a:lnSpc>
              </a:pPr>
              <a:r>
                <a:rPr lang="en-US" sz="7400" dirty="0">
                  <a:solidFill>
                    <a:srgbClr val="094850"/>
                  </a:solidFill>
                  <a:latin typeface="Hammersmith One"/>
                </a:rPr>
                <a:t>Factors Affecting our Financial Position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3183956"/>
              <a:ext cx="12756187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500">
                  <a:solidFill>
                    <a:srgbClr val="FFFFFF"/>
                  </a:solidFill>
                  <a:latin typeface="Inter Bold"/>
                </a:rPr>
                <a:t>FY 2021-2022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DEC208-754C-4104-888F-ABC328F72164}"/>
              </a:ext>
            </a:extLst>
          </p:cNvPr>
          <p:cNvGrpSpPr/>
          <p:nvPr/>
        </p:nvGrpSpPr>
        <p:grpSpPr>
          <a:xfrm>
            <a:off x="5867100" y="4859601"/>
            <a:ext cx="5807488" cy="3638139"/>
            <a:chOff x="5867100" y="4859601"/>
            <a:chExt cx="5807488" cy="3638139"/>
          </a:xfrm>
        </p:grpSpPr>
        <p:sp>
          <p:nvSpPr>
            <p:cNvPr id="9" name="TextBox 9"/>
            <p:cNvSpPr txBox="1"/>
            <p:nvPr/>
          </p:nvSpPr>
          <p:spPr>
            <a:xfrm>
              <a:off x="6410787" y="6789772"/>
              <a:ext cx="4913620" cy="1707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26695" lvl="1">
                <a:lnSpc>
                  <a:spcPts val="273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NYIT contract loss ($1.3M). Residence hall lower density ($2.4M). Lower student fees and facilities rentals ($638K).</a:t>
              </a:r>
            </a:p>
            <a:p>
              <a:pPr>
                <a:lnSpc>
                  <a:spcPts val="2730"/>
                </a:lnSpc>
              </a:pPr>
              <a:endParaRPr lang="en-US" sz="2100" dirty="0">
                <a:solidFill>
                  <a:srgbClr val="000000"/>
                </a:solidFill>
                <a:latin typeface="Inter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613412" y="4859601"/>
              <a:ext cx="5061176" cy="971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6400" dirty="0">
                  <a:solidFill>
                    <a:srgbClr val="FF1616"/>
                  </a:solidFill>
                  <a:latin typeface="Hammersmith One"/>
                </a:rPr>
                <a:t>$4.4 million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613412" y="5789271"/>
              <a:ext cx="4508371" cy="361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z="2400" dirty="0">
                  <a:solidFill>
                    <a:srgbClr val="000000"/>
                  </a:solidFill>
                  <a:latin typeface="Inter Bold"/>
                </a:rPr>
                <a:t>Lower fees &amp; rentals revenue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6613412" y="6591300"/>
              <a:ext cx="4871115" cy="4652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867100" y="4935071"/>
              <a:ext cx="746312" cy="746312"/>
            </a:xfrm>
            <a:prstGeom prst="rect">
              <a:avLst/>
            </a:prstGeom>
          </p:spPr>
        </p:pic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84527" y="4928731"/>
            <a:ext cx="746312" cy="746312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219600" y="115129"/>
            <a:ext cx="809100" cy="882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8"/>
              </a:lnSpc>
            </a:pPr>
            <a:r>
              <a:rPr lang="en-US" sz="4000" dirty="0">
                <a:solidFill>
                  <a:srgbClr val="000000"/>
                </a:solidFill>
                <a:latin typeface="Open Sans"/>
              </a:rPr>
              <a:t>06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6588626"/>
            <a:ext cx="4913620" cy="1366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en-US" sz="2100" dirty="0">
                <a:solidFill>
                  <a:srgbClr val="000000"/>
                </a:solidFill>
                <a:latin typeface="Inter"/>
              </a:rPr>
              <a:t>Contractual obligations, including salaries, have increased in the last 3 years. Over 3 years it has represented $3.3 million.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843701"/>
            <a:ext cx="5061176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dirty="0">
                <a:solidFill>
                  <a:srgbClr val="FF1616"/>
                </a:solidFill>
                <a:latin typeface="Hammersmith One"/>
              </a:rPr>
              <a:t>$1.1 million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789271"/>
            <a:ext cx="4508371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Inter Bold"/>
              </a:rPr>
              <a:t>Contractual obligation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342584"/>
            <a:ext cx="4508371" cy="321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1028700" y="6438900"/>
            <a:ext cx="5061176" cy="0"/>
          </a:xfrm>
          <a:prstGeom prst="line">
            <a:avLst/>
          </a:prstGeom>
          <a:ln w="127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6613412" y="4843701"/>
            <a:ext cx="5061176" cy="3424679"/>
            <a:chOff x="0" y="0"/>
            <a:chExt cx="6748235" cy="4566238"/>
          </a:xfrm>
        </p:grpSpPr>
        <p:sp>
          <p:nvSpPr>
            <p:cNvPr id="9" name="TextBox 9"/>
            <p:cNvSpPr txBox="1"/>
            <p:nvPr/>
          </p:nvSpPr>
          <p:spPr>
            <a:xfrm>
              <a:off x="0" y="2326565"/>
              <a:ext cx="6551494" cy="2239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3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Recent power outages (~$300K)</a:t>
              </a:r>
            </a:p>
            <a:p>
              <a:pPr>
                <a:lnSpc>
                  <a:spcPts val="273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Restarting and preparing campus for fall: AV residence hall repairs, addition of kitchens, etc.</a:t>
              </a:r>
            </a:p>
            <a:p>
              <a:pPr>
                <a:lnSpc>
                  <a:spcPts val="2730"/>
                </a:lnSpc>
              </a:pPr>
              <a:endParaRPr lang="en-US" sz="12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6748235" cy="1295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6399" dirty="0">
                  <a:solidFill>
                    <a:srgbClr val="FF1616"/>
                  </a:solidFill>
                  <a:latin typeface="Hammersmith One"/>
                </a:rPr>
                <a:t>$350K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260760"/>
              <a:ext cx="6011162" cy="48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Inter Bold"/>
                </a:rPr>
                <a:t>Unanticipated expenses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2126932"/>
              <a:ext cx="674823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4" name="TextBox 14"/>
          <p:cNvSpPr txBox="1"/>
          <p:nvPr/>
        </p:nvSpPr>
        <p:spPr>
          <a:xfrm>
            <a:off x="12198124" y="6588626"/>
            <a:ext cx="4913620" cy="1015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en-US" sz="2100" dirty="0">
                <a:solidFill>
                  <a:srgbClr val="000000"/>
                </a:solidFill>
                <a:latin typeface="Inter"/>
              </a:rPr>
              <a:t>We must abate fire code violations in Academic Village Building A by June 2022.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98124" y="4843701"/>
            <a:ext cx="5061176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399" dirty="0">
                <a:solidFill>
                  <a:srgbClr val="FF1616"/>
                </a:solidFill>
                <a:latin typeface="Hammersmith One"/>
              </a:rPr>
              <a:t>$1.7 million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98124" y="5789271"/>
            <a:ext cx="4508371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Inter Bold"/>
              </a:rPr>
              <a:t>AV - Violation abatements</a:t>
            </a:r>
          </a:p>
        </p:txBody>
      </p:sp>
      <p:sp>
        <p:nvSpPr>
          <p:cNvPr id="17" name="AutoShape 17"/>
          <p:cNvSpPr/>
          <p:nvPr/>
        </p:nvSpPr>
        <p:spPr>
          <a:xfrm>
            <a:off x="12198124" y="6438900"/>
            <a:ext cx="5061176" cy="0"/>
          </a:xfrm>
          <a:prstGeom prst="line">
            <a:avLst/>
          </a:prstGeom>
          <a:ln w="127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32473" y="844552"/>
            <a:ext cx="3739667" cy="287954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28700" y="1028700"/>
            <a:ext cx="9567140" cy="2943592"/>
            <a:chOff x="0" y="0"/>
            <a:chExt cx="12756187" cy="3924789"/>
          </a:xfrm>
        </p:grpSpPr>
        <p:sp>
          <p:nvSpPr>
            <p:cNvPr id="20" name="TextBox 20"/>
            <p:cNvSpPr txBox="1"/>
            <p:nvPr/>
          </p:nvSpPr>
          <p:spPr>
            <a:xfrm>
              <a:off x="0" y="0"/>
              <a:ext cx="12756187" cy="299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80"/>
                </a:lnSpc>
              </a:pPr>
              <a:r>
                <a:rPr lang="en-US" sz="7400">
                  <a:solidFill>
                    <a:srgbClr val="000000"/>
                  </a:solidFill>
                  <a:latin typeface="Hammersmith One"/>
                </a:rPr>
                <a:t>Factors Affecting our Financial Position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3183956"/>
              <a:ext cx="12756187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500">
                  <a:solidFill>
                    <a:srgbClr val="FFFFFF"/>
                  </a:solidFill>
                  <a:latin typeface="Inter Bold"/>
                </a:rPr>
                <a:t>FY 2021-2022</a:t>
              </a: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2388" y="4937030"/>
            <a:ext cx="746312" cy="707130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219600" y="115129"/>
            <a:ext cx="809100" cy="882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8"/>
              </a:lnSpc>
            </a:pPr>
            <a:r>
              <a:rPr lang="en-US" sz="4000" dirty="0">
                <a:solidFill>
                  <a:srgbClr val="000000"/>
                </a:solidFill>
                <a:latin typeface="Open Sans"/>
              </a:rPr>
              <a:t>06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B90540-0296-4D15-AD4E-A3BB0FB39E1B}"/>
              </a:ext>
            </a:extLst>
          </p:cNvPr>
          <p:cNvSpPr/>
          <p:nvPr/>
        </p:nvSpPr>
        <p:spPr>
          <a:xfrm>
            <a:off x="5920770" y="4990580"/>
            <a:ext cx="709074" cy="708327"/>
          </a:xfrm>
          <a:custGeom>
            <a:avLst/>
            <a:gdLst>
              <a:gd name="connsiteX0" fmla="*/ 605380 w 709074"/>
              <a:gd name="connsiteY0" fmla="*/ 103732 h 708327"/>
              <a:gd name="connsiteX1" fmla="*/ 354626 w 709074"/>
              <a:gd name="connsiteY1" fmla="*/ 0 h 708327"/>
              <a:gd name="connsiteX2" fmla="*/ 103871 w 709074"/>
              <a:gd name="connsiteY2" fmla="*/ 103732 h 708327"/>
              <a:gd name="connsiteX3" fmla="*/ 0 w 709074"/>
              <a:gd name="connsiteY3" fmla="*/ 354164 h 708327"/>
              <a:gd name="connsiteX4" fmla="*/ 103865 w 709074"/>
              <a:gd name="connsiteY4" fmla="*/ 604596 h 708327"/>
              <a:gd name="connsiteX5" fmla="*/ 354619 w 709074"/>
              <a:gd name="connsiteY5" fmla="*/ 708328 h 708327"/>
              <a:gd name="connsiteX6" fmla="*/ 605380 w 709074"/>
              <a:gd name="connsiteY6" fmla="*/ 604596 h 708327"/>
              <a:gd name="connsiteX7" fmla="*/ 605380 w 709074"/>
              <a:gd name="connsiteY7" fmla="*/ 103732 h 708327"/>
              <a:gd name="connsiteX8" fmla="*/ 548712 w 709074"/>
              <a:gd name="connsiteY8" fmla="*/ 348583 h 708327"/>
              <a:gd name="connsiteX9" fmla="*/ 511071 w 709074"/>
              <a:gd name="connsiteY9" fmla="*/ 386176 h 708327"/>
              <a:gd name="connsiteX10" fmla="*/ 482711 w 709074"/>
              <a:gd name="connsiteY10" fmla="*/ 397910 h 708327"/>
              <a:gd name="connsiteX11" fmla="*/ 454357 w 709074"/>
              <a:gd name="connsiteY11" fmla="*/ 386176 h 708327"/>
              <a:gd name="connsiteX12" fmla="*/ 426597 w 709074"/>
              <a:gd name="connsiteY12" fmla="*/ 358451 h 708327"/>
              <a:gd name="connsiteX13" fmla="*/ 426597 w 709074"/>
              <a:gd name="connsiteY13" fmla="*/ 544866 h 708327"/>
              <a:gd name="connsiteX14" fmla="*/ 386500 w 709074"/>
              <a:gd name="connsiteY14" fmla="*/ 584924 h 708327"/>
              <a:gd name="connsiteX15" fmla="*/ 317897 w 709074"/>
              <a:gd name="connsiteY15" fmla="*/ 584924 h 708327"/>
              <a:gd name="connsiteX16" fmla="*/ 289537 w 709074"/>
              <a:gd name="connsiteY16" fmla="*/ 573189 h 708327"/>
              <a:gd name="connsiteX17" fmla="*/ 277788 w 709074"/>
              <a:gd name="connsiteY17" fmla="*/ 544866 h 708327"/>
              <a:gd name="connsiteX18" fmla="*/ 277788 w 709074"/>
              <a:gd name="connsiteY18" fmla="*/ 358464 h 708327"/>
              <a:gd name="connsiteX19" fmla="*/ 250046 w 709074"/>
              <a:gd name="connsiteY19" fmla="*/ 386176 h 708327"/>
              <a:gd name="connsiteX20" fmla="*/ 221667 w 709074"/>
              <a:gd name="connsiteY20" fmla="*/ 397910 h 708327"/>
              <a:gd name="connsiteX21" fmla="*/ 193308 w 709074"/>
              <a:gd name="connsiteY21" fmla="*/ 386163 h 708327"/>
              <a:gd name="connsiteX22" fmla="*/ 155660 w 709074"/>
              <a:gd name="connsiteY22" fmla="*/ 348583 h 708327"/>
              <a:gd name="connsiteX23" fmla="*/ 155641 w 709074"/>
              <a:gd name="connsiteY23" fmla="*/ 291943 h 708327"/>
              <a:gd name="connsiteX24" fmla="*/ 323829 w 709074"/>
              <a:gd name="connsiteY24" fmla="*/ 123983 h 708327"/>
              <a:gd name="connsiteX25" fmla="*/ 349861 w 709074"/>
              <a:gd name="connsiteY25" fmla="*/ 112376 h 708327"/>
              <a:gd name="connsiteX26" fmla="*/ 354422 w 709074"/>
              <a:gd name="connsiteY26" fmla="*/ 112364 h 708327"/>
              <a:gd name="connsiteX27" fmla="*/ 380562 w 709074"/>
              <a:gd name="connsiteY27" fmla="*/ 123983 h 708327"/>
              <a:gd name="connsiteX28" fmla="*/ 418209 w 709074"/>
              <a:gd name="connsiteY28" fmla="*/ 161582 h 708327"/>
              <a:gd name="connsiteX29" fmla="*/ 418605 w 709074"/>
              <a:gd name="connsiteY29" fmla="*/ 161990 h 708327"/>
              <a:gd name="connsiteX30" fmla="*/ 548718 w 709074"/>
              <a:gd name="connsiteY30" fmla="*/ 291924 h 708327"/>
              <a:gd name="connsiteX31" fmla="*/ 560474 w 709074"/>
              <a:gd name="connsiteY31" fmla="*/ 320260 h 708327"/>
              <a:gd name="connsiteX32" fmla="*/ 548712 w 709074"/>
              <a:gd name="connsiteY32" fmla="*/ 348583 h 708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09074" h="708327">
                <a:moveTo>
                  <a:pt x="605380" y="103732"/>
                </a:moveTo>
                <a:cubicBezTo>
                  <a:pt x="538397" y="36834"/>
                  <a:pt x="449350" y="0"/>
                  <a:pt x="354626" y="0"/>
                </a:cubicBezTo>
                <a:cubicBezTo>
                  <a:pt x="259902" y="0"/>
                  <a:pt x="170848" y="36834"/>
                  <a:pt x="103871" y="103732"/>
                </a:cubicBezTo>
                <a:cubicBezTo>
                  <a:pt x="36888" y="170622"/>
                  <a:pt x="0" y="259561"/>
                  <a:pt x="0" y="354164"/>
                </a:cubicBezTo>
                <a:cubicBezTo>
                  <a:pt x="0" y="448766"/>
                  <a:pt x="36882" y="537705"/>
                  <a:pt x="103865" y="604596"/>
                </a:cubicBezTo>
                <a:cubicBezTo>
                  <a:pt x="170842" y="671493"/>
                  <a:pt x="259895" y="708328"/>
                  <a:pt x="354619" y="708328"/>
                </a:cubicBezTo>
                <a:cubicBezTo>
                  <a:pt x="449344" y="708328"/>
                  <a:pt x="538397" y="671493"/>
                  <a:pt x="605380" y="604596"/>
                </a:cubicBezTo>
                <a:cubicBezTo>
                  <a:pt x="743639" y="466508"/>
                  <a:pt x="743639" y="241819"/>
                  <a:pt x="605380" y="103732"/>
                </a:cubicBezTo>
                <a:close/>
                <a:moveTo>
                  <a:pt x="548712" y="348583"/>
                </a:moveTo>
                <a:lnTo>
                  <a:pt x="511071" y="386176"/>
                </a:lnTo>
                <a:cubicBezTo>
                  <a:pt x="503493" y="393744"/>
                  <a:pt x="493421" y="397910"/>
                  <a:pt x="482711" y="397910"/>
                </a:cubicBezTo>
                <a:cubicBezTo>
                  <a:pt x="472001" y="397910"/>
                  <a:pt x="461929" y="393744"/>
                  <a:pt x="454357" y="386176"/>
                </a:cubicBezTo>
                <a:lnTo>
                  <a:pt x="426597" y="358451"/>
                </a:lnTo>
                <a:lnTo>
                  <a:pt x="426597" y="544866"/>
                </a:lnTo>
                <a:cubicBezTo>
                  <a:pt x="426597" y="566953"/>
                  <a:pt x="408609" y="584924"/>
                  <a:pt x="386500" y="584924"/>
                </a:cubicBezTo>
                <a:lnTo>
                  <a:pt x="317897" y="584924"/>
                </a:lnTo>
                <a:cubicBezTo>
                  <a:pt x="307181" y="584924"/>
                  <a:pt x="297109" y="580758"/>
                  <a:pt x="289537" y="573189"/>
                </a:cubicBezTo>
                <a:cubicBezTo>
                  <a:pt x="281966" y="565621"/>
                  <a:pt x="277788" y="555562"/>
                  <a:pt x="277788" y="544866"/>
                </a:cubicBezTo>
                <a:lnTo>
                  <a:pt x="277788" y="358464"/>
                </a:lnTo>
                <a:lnTo>
                  <a:pt x="250046" y="386176"/>
                </a:lnTo>
                <a:cubicBezTo>
                  <a:pt x="242449" y="393744"/>
                  <a:pt x="232371" y="397910"/>
                  <a:pt x="221667" y="397910"/>
                </a:cubicBezTo>
                <a:cubicBezTo>
                  <a:pt x="210945" y="397910"/>
                  <a:pt x="200873" y="393744"/>
                  <a:pt x="193308" y="386163"/>
                </a:cubicBezTo>
                <a:lnTo>
                  <a:pt x="155660" y="348583"/>
                </a:lnTo>
                <a:cubicBezTo>
                  <a:pt x="140039" y="332988"/>
                  <a:pt x="140026" y="307576"/>
                  <a:pt x="155641" y="291943"/>
                </a:cubicBezTo>
                <a:lnTo>
                  <a:pt x="323829" y="123983"/>
                </a:lnTo>
                <a:cubicBezTo>
                  <a:pt x="330744" y="117052"/>
                  <a:pt x="339961" y="112943"/>
                  <a:pt x="349861" y="112376"/>
                </a:cubicBezTo>
                <a:cubicBezTo>
                  <a:pt x="351258" y="112217"/>
                  <a:pt x="352725" y="112204"/>
                  <a:pt x="354422" y="112364"/>
                </a:cubicBezTo>
                <a:cubicBezTo>
                  <a:pt x="364188" y="112848"/>
                  <a:pt x="373532" y="116969"/>
                  <a:pt x="380562" y="123983"/>
                </a:cubicBezTo>
                <a:lnTo>
                  <a:pt x="418209" y="161582"/>
                </a:lnTo>
                <a:cubicBezTo>
                  <a:pt x="418343" y="161716"/>
                  <a:pt x="418477" y="161850"/>
                  <a:pt x="418605" y="161990"/>
                </a:cubicBezTo>
                <a:lnTo>
                  <a:pt x="548718" y="291924"/>
                </a:lnTo>
                <a:cubicBezTo>
                  <a:pt x="556296" y="299492"/>
                  <a:pt x="560474" y="309564"/>
                  <a:pt x="560474" y="320260"/>
                </a:cubicBezTo>
                <a:cubicBezTo>
                  <a:pt x="560474" y="330956"/>
                  <a:pt x="556290" y="341021"/>
                  <a:pt x="548712" y="348583"/>
                </a:cubicBezTo>
                <a:close/>
              </a:path>
            </a:pathLst>
          </a:custGeom>
          <a:solidFill>
            <a:srgbClr val="231F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D7E919D-68FC-4A10-B3EA-C1AA3A43A31D}"/>
              </a:ext>
            </a:extLst>
          </p:cNvPr>
          <p:cNvSpPr/>
          <p:nvPr/>
        </p:nvSpPr>
        <p:spPr>
          <a:xfrm>
            <a:off x="11505482" y="4990580"/>
            <a:ext cx="709074" cy="708327"/>
          </a:xfrm>
          <a:custGeom>
            <a:avLst/>
            <a:gdLst>
              <a:gd name="connsiteX0" fmla="*/ 605380 w 709074"/>
              <a:gd name="connsiteY0" fmla="*/ 103732 h 708327"/>
              <a:gd name="connsiteX1" fmla="*/ 354626 w 709074"/>
              <a:gd name="connsiteY1" fmla="*/ 0 h 708327"/>
              <a:gd name="connsiteX2" fmla="*/ 103871 w 709074"/>
              <a:gd name="connsiteY2" fmla="*/ 103732 h 708327"/>
              <a:gd name="connsiteX3" fmla="*/ 0 w 709074"/>
              <a:gd name="connsiteY3" fmla="*/ 354164 h 708327"/>
              <a:gd name="connsiteX4" fmla="*/ 103865 w 709074"/>
              <a:gd name="connsiteY4" fmla="*/ 604596 h 708327"/>
              <a:gd name="connsiteX5" fmla="*/ 354619 w 709074"/>
              <a:gd name="connsiteY5" fmla="*/ 708328 h 708327"/>
              <a:gd name="connsiteX6" fmla="*/ 605380 w 709074"/>
              <a:gd name="connsiteY6" fmla="*/ 604596 h 708327"/>
              <a:gd name="connsiteX7" fmla="*/ 605380 w 709074"/>
              <a:gd name="connsiteY7" fmla="*/ 103732 h 708327"/>
              <a:gd name="connsiteX8" fmla="*/ 548712 w 709074"/>
              <a:gd name="connsiteY8" fmla="*/ 348583 h 708327"/>
              <a:gd name="connsiteX9" fmla="*/ 511071 w 709074"/>
              <a:gd name="connsiteY9" fmla="*/ 386176 h 708327"/>
              <a:gd name="connsiteX10" fmla="*/ 482711 w 709074"/>
              <a:gd name="connsiteY10" fmla="*/ 397910 h 708327"/>
              <a:gd name="connsiteX11" fmla="*/ 454357 w 709074"/>
              <a:gd name="connsiteY11" fmla="*/ 386176 h 708327"/>
              <a:gd name="connsiteX12" fmla="*/ 426597 w 709074"/>
              <a:gd name="connsiteY12" fmla="*/ 358451 h 708327"/>
              <a:gd name="connsiteX13" fmla="*/ 426597 w 709074"/>
              <a:gd name="connsiteY13" fmla="*/ 544866 h 708327"/>
              <a:gd name="connsiteX14" fmla="*/ 386500 w 709074"/>
              <a:gd name="connsiteY14" fmla="*/ 584924 h 708327"/>
              <a:gd name="connsiteX15" fmla="*/ 317897 w 709074"/>
              <a:gd name="connsiteY15" fmla="*/ 584924 h 708327"/>
              <a:gd name="connsiteX16" fmla="*/ 289537 w 709074"/>
              <a:gd name="connsiteY16" fmla="*/ 573189 h 708327"/>
              <a:gd name="connsiteX17" fmla="*/ 277788 w 709074"/>
              <a:gd name="connsiteY17" fmla="*/ 544866 h 708327"/>
              <a:gd name="connsiteX18" fmla="*/ 277788 w 709074"/>
              <a:gd name="connsiteY18" fmla="*/ 358464 h 708327"/>
              <a:gd name="connsiteX19" fmla="*/ 250046 w 709074"/>
              <a:gd name="connsiteY19" fmla="*/ 386176 h 708327"/>
              <a:gd name="connsiteX20" fmla="*/ 221667 w 709074"/>
              <a:gd name="connsiteY20" fmla="*/ 397910 h 708327"/>
              <a:gd name="connsiteX21" fmla="*/ 193308 w 709074"/>
              <a:gd name="connsiteY21" fmla="*/ 386163 h 708327"/>
              <a:gd name="connsiteX22" fmla="*/ 155660 w 709074"/>
              <a:gd name="connsiteY22" fmla="*/ 348583 h 708327"/>
              <a:gd name="connsiteX23" fmla="*/ 155641 w 709074"/>
              <a:gd name="connsiteY23" fmla="*/ 291943 h 708327"/>
              <a:gd name="connsiteX24" fmla="*/ 323829 w 709074"/>
              <a:gd name="connsiteY24" fmla="*/ 123983 h 708327"/>
              <a:gd name="connsiteX25" fmla="*/ 349861 w 709074"/>
              <a:gd name="connsiteY25" fmla="*/ 112376 h 708327"/>
              <a:gd name="connsiteX26" fmla="*/ 354422 w 709074"/>
              <a:gd name="connsiteY26" fmla="*/ 112364 h 708327"/>
              <a:gd name="connsiteX27" fmla="*/ 380562 w 709074"/>
              <a:gd name="connsiteY27" fmla="*/ 123983 h 708327"/>
              <a:gd name="connsiteX28" fmla="*/ 418209 w 709074"/>
              <a:gd name="connsiteY28" fmla="*/ 161582 h 708327"/>
              <a:gd name="connsiteX29" fmla="*/ 418605 w 709074"/>
              <a:gd name="connsiteY29" fmla="*/ 161990 h 708327"/>
              <a:gd name="connsiteX30" fmla="*/ 548718 w 709074"/>
              <a:gd name="connsiteY30" fmla="*/ 291924 h 708327"/>
              <a:gd name="connsiteX31" fmla="*/ 560474 w 709074"/>
              <a:gd name="connsiteY31" fmla="*/ 320260 h 708327"/>
              <a:gd name="connsiteX32" fmla="*/ 548712 w 709074"/>
              <a:gd name="connsiteY32" fmla="*/ 348583 h 708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09074" h="708327">
                <a:moveTo>
                  <a:pt x="605380" y="103732"/>
                </a:moveTo>
                <a:cubicBezTo>
                  <a:pt x="538397" y="36834"/>
                  <a:pt x="449350" y="0"/>
                  <a:pt x="354626" y="0"/>
                </a:cubicBezTo>
                <a:cubicBezTo>
                  <a:pt x="259902" y="0"/>
                  <a:pt x="170848" y="36834"/>
                  <a:pt x="103871" y="103732"/>
                </a:cubicBezTo>
                <a:cubicBezTo>
                  <a:pt x="36888" y="170622"/>
                  <a:pt x="0" y="259561"/>
                  <a:pt x="0" y="354164"/>
                </a:cubicBezTo>
                <a:cubicBezTo>
                  <a:pt x="0" y="448766"/>
                  <a:pt x="36882" y="537705"/>
                  <a:pt x="103865" y="604596"/>
                </a:cubicBezTo>
                <a:cubicBezTo>
                  <a:pt x="170842" y="671493"/>
                  <a:pt x="259895" y="708328"/>
                  <a:pt x="354619" y="708328"/>
                </a:cubicBezTo>
                <a:cubicBezTo>
                  <a:pt x="449344" y="708328"/>
                  <a:pt x="538397" y="671493"/>
                  <a:pt x="605380" y="604596"/>
                </a:cubicBezTo>
                <a:cubicBezTo>
                  <a:pt x="743639" y="466508"/>
                  <a:pt x="743639" y="241819"/>
                  <a:pt x="605380" y="103732"/>
                </a:cubicBezTo>
                <a:close/>
                <a:moveTo>
                  <a:pt x="548712" y="348583"/>
                </a:moveTo>
                <a:lnTo>
                  <a:pt x="511071" y="386176"/>
                </a:lnTo>
                <a:cubicBezTo>
                  <a:pt x="503493" y="393744"/>
                  <a:pt x="493421" y="397910"/>
                  <a:pt x="482711" y="397910"/>
                </a:cubicBezTo>
                <a:cubicBezTo>
                  <a:pt x="472001" y="397910"/>
                  <a:pt x="461929" y="393744"/>
                  <a:pt x="454357" y="386176"/>
                </a:cubicBezTo>
                <a:lnTo>
                  <a:pt x="426597" y="358451"/>
                </a:lnTo>
                <a:lnTo>
                  <a:pt x="426597" y="544866"/>
                </a:lnTo>
                <a:cubicBezTo>
                  <a:pt x="426597" y="566953"/>
                  <a:pt x="408609" y="584924"/>
                  <a:pt x="386500" y="584924"/>
                </a:cubicBezTo>
                <a:lnTo>
                  <a:pt x="317897" y="584924"/>
                </a:lnTo>
                <a:cubicBezTo>
                  <a:pt x="307181" y="584924"/>
                  <a:pt x="297109" y="580758"/>
                  <a:pt x="289537" y="573189"/>
                </a:cubicBezTo>
                <a:cubicBezTo>
                  <a:pt x="281966" y="565621"/>
                  <a:pt x="277788" y="555562"/>
                  <a:pt x="277788" y="544866"/>
                </a:cubicBezTo>
                <a:lnTo>
                  <a:pt x="277788" y="358464"/>
                </a:lnTo>
                <a:lnTo>
                  <a:pt x="250046" y="386176"/>
                </a:lnTo>
                <a:cubicBezTo>
                  <a:pt x="242449" y="393744"/>
                  <a:pt x="232371" y="397910"/>
                  <a:pt x="221667" y="397910"/>
                </a:cubicBezTo>
                <a:cubicBezTo>
                  <a:pt x="210945" y="397910"/>
                  <a:pt x="200873" y="393744"/>
                  <a:pt x="193308" y="386163"/>
                </a:cubicBezTo>
                <a:lnTo>
                  <a:pt x="155660" y="348583"/>
                </a:lnTo>
                <a:cubicBezTo>
                  <a:pt x="140039" y="332988"/>
                  <a:pt x="140026" y="307576"/>
                  <a:pt x="155641" y="291943"/>
                </a:cubicBezTo>
                <a:lnTo>
                  <a:pt x="323829" y="123983"/>
                </a:lnTo>
                <a:cubicBezTo>
                  <a:pt x="330744" y="117052"/>
                  <a:pt x="339961" y="112943"/>
                  <a:pt x="349861" y="112376"/>
                </a:cubicBezTo>
                <a:cubicBezTo>
                  <a:pt x="351258" y="112217"/>
                  <a:pt x="352725" y="112204"/>
                  <a:pt x="354422" y="112364"/>
                </a:cubicBezTo>
                <a:cubicBezTo>
                  <a:pt x="364188" y="112848"/>
                  <a:pt x="373532" y="116969"/>
                  <a:pt x="380562" y="123983"/>
                </a:cubicBezTo>
                <a:lnTo>
                  <a:pt x="418209" y="161582"/>
                </a:lnTo>
                <a:cubicBezTo>
                  <a:pt x="418343" y="161716"/>
                  <a:pt x="418477" y="161850"/>
                  <a:pt x="418605" y="161990"/>
                </a:cubicBezTo>
                <a:lnTo>
                  <a:pt x="548718" y="291924"/>
                </a:lnTo>
                <a:cubicBezTo>
                  <a:pt x="556296" y="299492"/>
                  <a:pt x="560474" y="309564"/>
                  <a:pt x="560474" y="320260"/>
                </a:cubicBezTo>
                <a:cubicBezTo>
                  <a:pt x="560474" y="330956"/>
                  <a:pt x="556290" y="341021"/>
                  <a:pt x="548712" y="348583"/>
                </a:cubicBezTo>
                <a:close/>
              </a:path>
            </a:pathLst>
          </a:custGeom>
          <a:solidFill>
            <a:srgbClr val="231F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89E798"/>
          </a:solidFill>
        </p:spPr>
      </p:sp>
      <p:grpSp>
        <p:nvGrpSpPr>
          <p:cNvPr id="3" name="Group 3"/>
          <p:cNvGrpSpPr/>
          <p:nvPr/>
        </p:nvGrpSpPr>
        <p:grpSpPr>
          <a:xfrm>
            <a:off x="9604089" y="991790"/>
            <a:ext cx="7702663" cy="9020597"/>
            <a:chOff x="0" y="-47625"/>
            <a:chExt cx="10270218" cy="12027462"/>
          </a:xfrm>
        </p:grpSpPr>
        <p:sp>
          <p:nvSpPr>
            <p:cNvPr id="4" name="TextBox 4"/>
            <p:cNvSpPr txBox="1"/>
            <p:nvPr/>
          </p:nvSpPr>
          <p:spPr>
            <a:xfrm>
              <a:off x="1587494" y="11027696"/>
              <a:ext cx="2399903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Inter"/>
                </a:rPr>
                <a:t>FY 2019-2020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650227" y="11027696"/>
              <a:ext cx="2393355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Inter"/>
                </a:rPr>
                <a:t>FY 2020-2021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725065" y="11027696"/>
              <a:ext cx="2362597" cy="952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FY 2021-2022</a:t>
              </a:r>
            </a:p>
          </p:txBody>
        </p: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1423591" y="212090"/>
              <a:ext cx="8846627" cy="10685431"/>
              <a:chOff x="0" y="0"/>
              <a:chExt cx="8846627" cy="1068543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6350"/>
                <a:ext cx="884662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846627" h="12700">
                    <a:moveTo>
                      <a:pt x="0" y="0"/>
                    </a:moveTo>
                    <a:lnTo>
                      <a:pt x="8846627" y="0"/>
                    </a:lnTo>
                    <a:lnTo>
                      <a:pt x="884662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2130736"/>
                <a:ext cx="884662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846627" h="12700">
                    <a:moveTo>
                      <a:pt x="0" y="0"/>
                    </a:moveTo>
                    <a:lnTo>
                      <a:pt x="8846627" y="0"/>
                    </a:lnTo>
                    <a:lnTo>
                      <a:pt x="884662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4267822"/>
                <a:ext cx="884662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846627" h="12700">
                    <a:moveTo>
                      <a:pt x="0" y="0"/>
                    </a:moveTo>
                    <a:lnTo>
                      <a:pt x="8846627" y="0"/>
                    </a:lnTo>
                    <a:lnTo>
                      <a:pt x="884662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6404909"/>
                <a:ext cx="884662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846627" h="12700">
                    <a:moveTo>
                      <a:pt x="0" y="0"/>
                    </a:moveTo>
                    <a:lnTo>
                      <a:pt x="8846627" y="0"/>
                    </a:lnTo>
                    <a:lnTo>
                      <a:pt x="884662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8541995"/>
                <a:ext cx="884662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846627" h="12700">
                    <a:moveTo>
                      <a:pt x="0" y="0"/>
                    </a:moveTo>
                    <a:lnTo>
                      <a:pt x="8846627" y="0"/>
                    </a:lnTo>
                    <a:lnTo>
                      <a:pt x="884662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10679081"/>
                <a:ext cx="884662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846627" h="12700">
                    <a:moveTo>
                      <a:pt x="0" y="0"/>
                    </a:moveTo>
                    <a:lnTo>
                      <a:pt x="8846627" y="0"/>
                    </a:lnTo>
                    <a:lnTo>
                      <a:pt x="884662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13295" y="-47625"/>
              <a:ext cx="1232495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Inter"/>
                </a:rPr>
                <a:t>12,500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089461"/>
              <a:ext cx="1245791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Inter"/>
                </a:rPr>
                <a:t>10,000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82364" y="4226548"/>
              <a:ext cx="1063427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Inter"/>
                </a:rPr>
                <a:t>7,500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63314" y="6363634"/>
              <a:ext cx="1082477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Inter"/>
                </a:rPr>
                <a:t>5,000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70259" y="8500720"/>
              <a:ext cx="1075531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Inter"/>
                </a:rPr>
                <a:t>2,500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23528" y="10637806"/>
              <a:ext cx="322262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Inter"/>
                </a:rPr>
                <a:t>0 </a:t>
              </a:r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1423591" y="212090"/>
              <a:ext cx="8846627" cy="10685431"/>
              <a:chOff x="0" y="0"/>
              <a:chExt cx="8846627" cy="1068543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510825"/>
                <a:ext cx="2727710" cy="10174607"/>
              </a:xfrm>
              <a:custGeom>
                <a:avLst/>
                <a:gdLst/>
                <a:ahLst/>
                <a:cxnLst/>
                <a:rect l="l" t="t" r="r" b="b"/>
                <a:pathLst>
                  <a:path w="2727710" h="10174607">
                    <a:moveTo>
                      <a:pt x="0" y="10174606"/>
                    </a:moveTo>
                    <a:lnTo>
                      <a:pt x="0" y="218217"/>
                    </a:lnTo>
                    <a:cubicBezTo>
                      <a:pt x="0" y="160342"/>
                      <a:pt x="22991" y="104838"/>
                      <a:pt x="63914" y="63914"/>
                    </a:cubicBezTo>
                    <a:cubicBezTo>
                      <a:pt x="104838" y="22991"/>
                      <a:pt x="160342" y="0"/>
                      <a:pt x="218217" y="0"/>
                    </a:cubicBezTo>
                    <a:lnTo>
                      <a:pt x="2509493" y="0"/>
                    </a:lnTo>
                    <a:cubicBezTo>
                      <a:pt x="2567368" y="0"/>
                      <a:pt x="2622872" y="22990"/>
                      <a:pt x="2663796" y="63914"/>
                    </a:cubicBezTo>
                    <a:cubicBezTo>
                      <a:pt x="2704719" y="104838"/>
                      <a:pt x="2727710" y="160342"/>
                      <a:pt x="2727710" y="218217"/>
                    </a:cubicBezTo>
                    <a:lnTo>
                      <a:pt x="2727710" y="10174606"/>
                    </a:lnTo>
                    <a:close/>
                  </a:path>
                </a:pathLst>
              </a:custGeom>
              <a:solidFill>
                <a:srgbClr val="3C6696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3059458" y="769840"/>
                <a:ext cx="2727710" cy="9915592"/>
              </a:xfrm>
              <a:custGeom>
                <a:avLst/>
                <a:gdLst/>
                <a:ahLst/>
                <a:cxnLst/>
                <a:rect l="l" t="t" r="r" b="b"/>
                <a:pathLst>
                  <a:path w="2727710" h="9915592">
                    <a:moveTo>
                      <a:pt x="0" y="9915591"/>
                    </a:moveTo>
                    <a:lnTo>
                      <a:pt x="0" y="218217"/>
                    </a:lnTo>
                    <a:cubicBezTo>
                      <a:pt x="0" y="97699"/>
                      <a:pt x="97699" y="0"/>
                      <a:pt x="218217" y="0"/>
                    </a:cubicBezTo>
                    <a:lnTo>
                      <a:pt x="2509494" y="0"/>
                    </a:lnTo>
                    <a:cubicBezTo>
                      <a:pt x="2567368" y="0"/>
                      <a:pt x="2622873" y="22990"/>
                      <a:pt x="2663796" y="63914"/>
                    </a:cubicBezTo>
                    <a:cubicBezTo>
                      <a:pt x="2704720" y="104838"/>
                      <a:pt x="2727710" y="160342"/>
                      <a:pt x="2727710" y="218217"/>
                    </a:cubicBezTo>
                    <a:lnTo>
                      <a:pt x="2727710" y="9915591"/>
                    </a:lnTo>
                    <a:close/>
                  </a:path>
                </a:pathLst>
              </a:custGeom>
              <a:solidFill>
                <a:srgbClr val="3C6696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6118917" y="1732383"/>
                <a:ext cx="2727710" cy="8953048"/>
              </a:xfrm>
              <a:custGeom>
                <a:avLst/>
                <a:gdLst/>
                <a:ahLst/>
                <a:cxnLst/>
                <a:rect l="l" t="t" r="r" b="b"/>
                <a:pathLst>
                  <a:path w="2727710" h="8953048">
                    <a:moveTo>
                      <a:pt x="0" y="8953048"/>
                    </a:moveTo>
                    <a:lnTo>
                      <a:pt x="0" y="218217"/>
                    </a:lnTo>
                    <a:cubicBezTo>
                      <a:pt x="0" y="160342"/>
                      <a:pt x="22991" y="104838"/>
                      <a:pt x="63914" y="63915"/>
                    </a:cubicBezTo>
                    <a:cubicBezTo>
                      <a:pt x="104838" y="22991"/>
                      <a:pt x="160342" y="0"/>
                      <a:pt x="218217" y="0"/>
                    </a:cubicBezTo>
                    <a:lnTo>
                      <a:pt x="2509493" y="0"/>
                    </a:lnTo>
                    <a:cubicBezTo>
                      <a:pt x="2567368" y="0"/>
                      <a:pt x="2622872" y="22991"/>
                      <a:pt x="2663796" y="63915"/>
                    </a:cubicBezTo>
                    <a:cubicBezTo>
                      <a:pt x="2704719" y="104838"/>
                      <a:pt x="2727710" y="160342"/>
                      <a:pt x="2727710" y="218217"/>
                    </a:cubicBezTo>
                    <a:lnTo>
                      <a:pt x="2727710" y="8953048"/>
                    </a:lnTo>
                    <a:close/>
                  </a:path>
                </a:pathLst>
              </a:custGeom>
              <a:solidFill>
                <a:srgbClr val="3C6696"/>
              </a:solidFill>
            </p:spPr>
          </p:sp>
        </p:grpSp>
      </p:grpSp>
      <p:grpSp>
        <p:nvGrpSpPr>
          <p:cNvPr id="24" name="Group 24"/>
          <p:cNvGrpSpPr/>
          <p:nvPr/>
        </p:nvGrpSpPr>
        <p:grpSpPr>
          <a:xfrm>
            <a:off x="1028700" y="1028700"/>
            <a:ext cx="5763131" cy="3732282"/>
            <a:chOff x="0" y="0"/>
            <a:chExt cx="7684175" cy="4976375"/>
          </a:xfrm>
        </p:grpSpPr>
        <p:sp>
          <p:nvSpPr>
            <p:cNvPr id="25" name="TextBox 25"/>
            <p:cNvSpPr txBox="1"/>
            <p:nvPr/>
          </p:nvSpPr>
          <p:spPr>
            <a:xfrm>
              <a:off x="0" y="0"/>
              <a:ext cx="7595275" cy="3693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0"/>
                </a:lnSpc>
              </a:pPr>
              <a:r>
                <a:rPr lang="en-US" sz="9000" dirty="0">
                  <a:solidFill>
                    <a:srgbClr val="094850"/>
                  </a:solidFill>
                  <a:latin typeface="Hammersmith One"/>
                </a:rPr>
                <a:t>Student</a:t>
              </a:r>
            </a:p>
            <a:p>
              <a:pPr>
                <a:lnSpc>
                  <a:spcPts val="10800"/>
                </a:lnSpc>
              </a:pPr>
              <a:r>
                <a:rPr lang="en-US" sz="9000" dirty="0">
                  <a:solidFill>
                    <a:srgbClr val="094850"/>
                  </a:solidFill>
                  <a:latin typeface="Hammersmith One"/>
                </a:rPr>
                <a:t>Enrollment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88900" y="3473542"/>
              <a:ext cx="7595275" cy="1502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500" dirty="0">
                  <a:solidFill>
                    <a:srgbClr val="000000"/>
                  </a:solidFill>
                  <a:latin typeface="Inter Bold"/>
                </a:rPr>
                <a:t>FY 2019-2020 to </a:t>
              </a:r>
              <a:br>
                <a:rPr lang="en-US" sz="3500" dirty="0">
                  <a:solidFill>
                    <a:srgbClr val="000000"/>
                  </a:solidFill>
                  <a:latin typeface="Inter Bold"/>
                </a:rPr>
              </a:br>
              <a:r>
                <a:rPr lang="en-US" sz="3500" dirty="0">
                  <a:solidFill>
                    <a:srgbClr val="000000"/>
                  </a:solidFill>
                  <a:latin typeface="Inter Bold"/>
                </a:rPr>
                <a:t>FY 2021-2022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28700" y="7736414"/>
            <a:ext cx="6187295" cy="1537333"/>
            <a:chOff x="0" y="-28575"/>
            <a:chExt cx="8249727" cy="2049777"/>
          </a:xfrm>
        </p:grpSpPr>
        <p:sp>
          <p:nvSpPr>
            <p:cNvPr id="28" name="TextBox 28"/>
            <p:cNvSpPr txBox="1"/>
            <p:nvPr/>
          </p:nvSpPr>
          <p:spPr>
            <a:xfrm>
              <a:off x="0" y="1113787"/>
              <a:ext cx="8249727" cy="907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3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Enrollment has decreased 12% from FY 2019-2020 to FY 2021-2022. 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8249727" cy="1029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400">
                  <a:solidFill>
                    <a:srgbClr val="094850"/>
                  </a:solidFill>
                  <a:latin typeface="Inter Bold"/>
                </a:rPr>
                <a:t>Student enrollment has significantly decreased since FY 2019-2020 </a:t>
              </a:r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561806" y="4593511"/>
            <a:ext cx="746312" cy="74631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80650" y="4551274"/>
            <a:ext cx="746312" cy="746312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219600" y="115129"/>
            <a:ext cx="809100" cy="882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8"/>
              </a:lnSpc>
            </a:pPr>
            <a:r>
              <a:rPr lang="en-US" sz="4000" dirty="0">
                <a:solidFill>
                  <a:srgbClr val="000000"/>
                </a:solidFill>
                <a:latin typeface="Open Sans"/>
              </a:rPr>
              <a:t>07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335000" y="3812040"/>
            <a:ext cx="1054632" cy="690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38"/>
              </a:lnSpc>
            </a:pPr>
            <a:r>
              <a:rPr lang="en-US" sz="4000" b="1" dirty="0">
                <a:solidFill>
                  <a:srgbClr val="FFFFFF"/>
                </a:solidFill>
                <a:latin typeface="Open Sans"/>
              </a:rPr>
              <a:t>-3%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737399" y="3798689"/>
            <a:ext cx="1212056" cy="703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8"/>
              </a:lnSpc>
            </a:pPr>
            <a:r>
              <a:rPr lang="en-US" sz="4000" b="1" dirty="0">
                <a:solidFill>
                  <a:srgbClr val="FFFFFF"/>
                </a:solidFill>
                <a:latin typeface="Open Sans"/>
              </a:rPr>
              <a:t>-12%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BDC6854-65DB-4218-BC5E-9BE0FBD037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60" y="5314850"/>
            <a:ext cx="8232933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176812" cy="10287000"/>
          </a:xfrm>
          <a:prstGeom prst="rect">
            <a:avLst/>
          </a:prstGeom>
          <a:solidFill>
            <a:srgbClr val="89E798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028700"/>
            <a:ext cx="6261523" cy="4539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500" dirty="0">
                <a:solidFill>
                  <a:srgbClr val="FF1616"/>
                </a:solidFill>
                <a:latin typeface="Hammersmith One"/>
              </a:rPr>
              <a:t>SUNY Guidance</a:t>
            </a:r>
          </a:p>
          <a:p>
            <a:pPr>
              <a:lnSpc>
                <a:spcPts val="9600"/>
              </a:lnSpc>
            </a:pPr>
            <a:r>
              <a:rPr lang="en-US" sz="8000" dirty="0">
                <a:solidFill>
                  <a:srgbClr val="000000"/>
                </a:solidFill>
                <a:latin typeface="Hammersmith One"/>
              </a:rPr>
              <a:t>Temporary</a:t>
            </a:r>
          </a:p>
          <a:p>
            <a:pPr>
              <a:lnSpc>
                <a:spcPts val="9600"/>
              </a:lnSpc>
            </a:pPr>
            <a:r>
              <a:rPr lang="en-US" sz="8000" dirty="0">
                <a:solidFill>
                  <a:srgbClr val="FFFFFF"/>
                </a:solidFill>
                <a:latin typeface="Hammersmith One"/>
              </a:rPr>
              <a:t>Spending</a:t>
            </a:r>
            <a:r>
              <a:rPr lang="en-US" sz="80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8000" dirty="0">
                <a:solidFill>
                  <a:srgbClr val="FFFFFF"/>
                </a:solidFill>
                <a:latin typeface="Hammersmith One"/>
              </a:rPr>
              <a:t>Constraints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742122" y="1181206"/>
            <a:ext cx="7411512" cy="2514812"/>
            <a:chOff x="0" y="0"/>
            <a:chExt cx="9882016" cy="3353082"/>
          </a:xfrm>
        </p:grpSpPr>
        <p:sp>
          <p:nvSpPr>
            <p:cNvPr id="5" name="TextBox 5"/>
            <p:cNvSpPr txBox="1"/>
            <p:nvPr/>
          </p:nvSpPr>
          <p:spPr>
            <a:xfrm>
              <a:off x="0" y="1074067"/>
              <a:ext cx="9882016" cy="2279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30"/>
                </a:lnSpc>
              </a:pPr>
              <a:r>
                <a:rPr lang="en-US" sz="2100">
                  <a:solidFill>
                    <a:srgbClr val="000000"/>
                  </a:solidFill>
                  <a:latin typeface="Inter"/>
                </a:rPr>
                <a:t>Implemented a temporary hiring freeze. Hires are prioritized based on </a:t>
              </a:r>
              <a:r>
                <a:rPr lang="en-US" sz="2100">
                  <a:solidFill>
                    <a:srgbClr val="000000"/>
                  </a:solidFill>
                  <a:latin typeface="Inter Bold"/>
                </a:rPr>
                <a:t>health and safety</a:t>
              </a:r>
              <a:r>
                <a:rPr lang="en-US" sz="2100">
                  <a:solidFill>
                    <a:srgbClr val="000000"/>
                  </a:solidFill>
                  <a:latin typeface="Inter"/>
                </a:rPr>
                <a:t>, essential instruction and research in </a:t>
              </a:r>
              <a:r>
                <a:rPr lang="en-US" sz="2100">
                  <a:solidFill>
                    <a:srgbClr val="000000"/>
                  </a:solidFill>
                  <a:latin typeface="Inter Bold"/>
                </a:rPr>
                <a:t>areas of high-need and high enrollment</a:t>
              </a:r>
              <a:r>
                <a:rPr lang="en-US" sz="2100">
                  <a:solidFill>
                    <a:srgbClr val="000000"/>
                  </a:solidFill>
                  <a:latin typeface="Inter"/>
                </a:rPr>
                <a:t>, </a:t>
              </a:r>
              <a:r>
                <a:rPr lang="en-US" sz="2100">
                  <a:solidFill>
                    <a:srgbClr val="000000"/>
                  </a:solidFill>
                  <a:latin typeface="Inter Bold"/>
                </a:rPr>
                <a:t>critical student facing needs</a:t>
              </a:r>
              <a:r>
                <a:rPr lang="en-US" sz="2100">
                  <a:solidFill>
                    <a:srgbClr val="000000"/>
                  </a:solidFill>
                  <a:latin typeface="Inter"/>
                </a:rPr>
                <a:t> and</a:t>
              </a:r>
              <a:r>
                <a:rPr lang="en-US" sz="2100">
                  <a:solidFill>
                    <a:srgbClr val="000000"/>
                  </a:solidFill>
                  <a:latin typeface="Inter Bold"/>
                </a:rPr>
                <a:t> revenue generation</a:t>
              </a:r>
              <a:r>
                <a:rPr lang="en-US" sz="2100">
                  <a:solidFill>
                    <a:srgbClr val="000000"/>
                  </a:solidFill>
                  <a:latin typeface="Inter"/>
                </a:rPr>
                <a:t>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9882016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500" dirty="0">
                  <a:solidFill>
                    <a:srgbClr val="094850"/>
                  </a:solidFill>
                  <a:latin typeface="Inter Bold"/>
                </a:rPr>
                <a:t>Hiring Freeze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782421" y="4199625"/>
            <a:ext cx="7371212" cy="2513880"/>
            <a:chOff x="0" y="-38100"/>
            <a:chExt cx="9828283" cy="3351839"/>
          </a:xfrm>
        </p:grpSpPr>
        <p:sp>
          <p:nvSpPr>
            <p:cNvPr id="8" name="TextBox 8"/>
            <p:cNvSpPr txBox="1"/>
            <p:nvPr/>
          </p:nvSpPr>
          <p:spPr>
            <a:xfrm>
              <a:off x="0" y="1074066"/>
              <a:ext cx="9828283" cy="2239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3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Restrictions on overtime, with some exceptions. Elimination or deferment of non-essential extra service and course releases.  </a:t>
              </a:r>
            </a:p>
            <a:p>
              <a:pPr>
                <a:lnSpc>
                  <a:spcPts val="273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Reduction in energy consumption and costs.</a:t>
              </a:r>
            </a:p>
            <a:p>
              <a:pPr>
                <a:lnSpc>
                  <a:spcPts val="2730"/>
                </a:lnSpc>
              </a:pPr>
              <a:endParaRPr lang="en-US" sz="12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9828283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500">
                  <a:solidFill>
                    <a:srgbClr val="094850"/>
                  </a:solidFill>
                  <a:latin typeface="Inter Bold"/>
                </a:rPr>
                <a:t>Reduced Expenses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742122" y="6677131"/>
            <a:ext cx="7517178" cy="2171912"/>
            <a:chOff x="0" y="0"/>
            <a:chExt cx="10022904" cy="289588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074067"/>
              <a:ext cx="10022904" cy="1821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3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Inter Bold"/>
                </a:rPr>
                <a:t>All discretionary spending</a:t>
              </a: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 must be suspended, if not mission critical. This includes </a:t>
              </a:r>
              <a:r>
                <a:rPr lang="en-US" sz="2100" dirty="0">
                  <a:solidFill>
                    <a:srgbClr val="000000"/>
                  </a:solidFill>
                  <a:latin typeface="Inter Bold"/>
                </a:rPr>
                <a:t>memberships, travel,  food/meals, events</a:t>
              </a: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, and other expenditures that are not critical to the operation of the College.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0022904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500" dirty="0">
                  <a:solidFill>
                    <a:srgbClr val="094850"/>
                  </a:solidFill>
                  <a:latin typeface="Inter Bold"/>
                </a:rPr>
                <a:t>Reduced Discretionary Expending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9527" y="5546025"/>
            <a:ext cx="6579870" cy="400773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19600" y="115129"/>
            <a:ext cx="809100" cy="882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8"/>
              </a:lnSpc>
            </a:pPr>
            <a:r>
              <a:rPr lang="en-US" sz="4000" dirty="0">
                <a:solidFill>
                  <a:srgbClr val="000000"/>
                </a:solidFill>
                <a:latin typeface="Open Sans"/>
              </a:rPr>
              <a:t>08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">
            <a:extLst>
              <a:ext uri="{FF2B5EF4-FFF2-40B4-BE49-F238E27FC236}">
                <a16:creationId xmlns:a16="http://schemas.microsoft.com/office/drawing/2014/main" id="{81A48AAD-ABDB-4309-BC73-5A44A6AD2870}"/>
              </a:ext>
            </a:extLst>
          </p:cNvPr>
          <p:cNvSpPr/>
          <p:nvPr/>
        </p:nvSpPr>
        <p:spPr>
          <a:xfrm>
            <a:off x="0" y="8582427"/>
            <a:ext cx="18288000" cy="1704573"/>
          </a:xfrm>
          <a:prstGeom prst="rect">
            <a:avLst/>
          </a:prstGeom>
          <a:solidFill>
            <a:srgbClr val="89E798"/>
          </a:solidFill>
        </p:spPr>
      </p:sp>
      <p:grpSp>
        <p:nvGrpSpPr>
          <p:cNvPr id="2" name="Group 2"/>
          <p:cNvGrpSpPr/>
          <p:nvPr/>
        </p:nvGrpSpPr>
        <p:grpSpPr>
          <a:xfrm>
            <a:off x="5058143" y="2938662"/>
            <a:ext cx="8518181" cy="5494720"/>
            <a:chOff x="0" y="0"/>
            <a:chExt cx="11357575" cy="7326294"/>
          </a:xfrm>
        </p:grpSpPr>
        <p:sp>
          <p:nvSpPr>
            <p:cNvPr id="3" name="TextBox 3"/>
            <p:cNvSpPr txBox="1"/>
            <p:nvPr/>
          </p:nvSpPr>
          <p:spPr>
            <a:xfrm>
              <a:off x="8983267" y="2364950"/>
              <a:ext cx="2374308" cy="1002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0"/>
                </a:lnSpc>
              </a:pPr>
              <a:r>
                <a:rPr lang="en-US" sz="2178">
                  <a:solidFill>
                    <a:srgbClr val="000000"/>
                  </a:solidFill>
                  <a:latin typeface="Inter"/>
                </a:rPr>
                <a:t>Lost Revenue</a:t>
              </a:r>
            </a:p>
            <a:p>
              <a:pPr algn="ctr">
                <a:lnSpc>
                  <a:spcPts val="3050"/>
                </a:lnSpc>
              </a:pPr>
              <a:r>
                <a:rPr lang="en-US" sz="2178">
                  <a:solidFill>
                    <a:srgbClr val="000000"/>
                  </a:solidFill>
                  <a:latin typeface="Inter"/>
                </a:rPr>
                <a:t>42%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525476"/>
              <a:ext cx="3084815" cy="1002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0"/>
                </a:lnSpc>
              </a:pPr>
              <a:r>
                <a:rPr lang="en-US" sz="2178">
                  <a:solidFill>
                    <a:srgbClr val="000000"/>
                  </a:solidFill>
                  <a:latin typeface="Inter"/>
                </a:rPr>
                <a:t>HVAC, Distancing</a:t>
              </a:r>
            </a:p>
            <a:p>
              <a:pPr algn="ctr">
                <a:lnSpc>
                  <a:spcPts val="3050"/>
                </a:lnSpc>
              </a:pPr>
              <a:r>
                <a:rPr lang="en-US" sz="2178">
                  <a:solidFill>
                    <a:srgbClr val="000000"/>
                  </a:solidFill>
                  <a:latin typeface="Inter"/>
                </a:rPr>
                <a:t>28%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036143" y="6324215"/>
              <a:ext cx="4340345" cy="1002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0"/>
                </a:lnSpc>
              </a:pPr>
              <a:r>
                <a:rPr lang="en-US" sz="2178">
                  <a:solidFill>
                    <a:srgbClr val="000000"/>
                  </a:solidFill>
                  <a:latin typeface="Inter"/>
                </a:rPr>
                <a:t>COVID-related Expenses</a:t>
              </a:r>
            </a:p>
            <a:p>
              <a:pPr algn="ctr">
                <a:lnSpc>
                  <a:spcPts val="3050"/>
                </a:lnSpc>
              </a:pPr>
              <a:r>
                <a:rPr lang="en-US" sz="2178">
                  <a:solidFill>
                    <a:srgbClr val="000000"/>
                  </a:solidFill>
                  <a:latin typeface="Inter"/>
                </a:rPr>
                <a:t>22.5%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98512" y="4720182"/>
              <a:ext cx="2436116" cy="1002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0"/>
                </a:lnSpc>
              </a:pPr>
              <a:r>
                <a:rPr lang="en-US" sz="2178">
                  <a:solidFill>
                    <a:srgbClr val="000000"/>
                  </a:solidFill>
                  <a:latin typeface="Inter"/>
                </a:rPr>
                <a:t>Mental Health</a:t>
              </a:r>
            </a:p>
            <a:p>
              <a:pPr algn="ctr">
                <a:lnSpc>
                  <a:spcPts val="3050"/>
                </a:lnSpc>
              </a:pPr>
              <a:r>
                <a:rPr lang="en-US" sz="2178">
                  <a:solidFill>
                    <a:srgbClr val="000000"/>
                  </a:solidFill>
                  <a:latin typeface="Inter"/>
                </a:rPr>
                <a:t>5%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966473" y="-47625"/>
              <a:ext cx="5281449" cy="1002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0"/>
                </a:lnSpc>
              </a:pPr>
              <a:r>
                <a:rPr lang="en-US" sz="2178">
                  <a:solidFill>
                    <a:srgbClr val="000000"/>
                  </a:solidFill>
                  <a:latin typeface="Inter"/>
                </a:rPr>
                <a:t>Emergency Grants, post 21/22</a:t>
              </a:r>
            </a:p>
            <a:p>
              <a:pPr algn="ctr">
                <a:lnSpc>
                  <a:spcPts val="3050"/>
                </a:lnSpc>
              </a:pPr>
              <a:r>
                <a:rPr lang="en-US" sz="2178">
                  <a:solidFill>
                    <a:srgbClr val="000000"/>
                  </a:solidFill>
                  <a:latin typeface="Inter"/>
                </a:rPr>
                <a:t>2.5%</a:t>
              </a: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3410549" y="1242043"/>
              <a:ext cx="4899261" cy="4899261"/>
              <a:chOff x="0" y="0"/>
              <a:chExt cx="2540000" cy="254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270000" y="0"/>
                <a:ext cx="1370368" cy="2412097"/>
              </a:xfrm>
              <a:custGeom>
                <a:avLst/>
                <a:gdLst/>
                <a:ahLst/>
                <a:cxnLst/>
                <a:rect l="l" t="t" r="r" b="b"/>
                <a:pathLst>
                  <a:path w="1370368" h="2412097">
                    <a:moveTo>
                      <a:pt x="0" y="0"/>
                    </a:moveTo>
                    <a:cubicBezTo>
                      <a:pt x="591607" y="0"/>
                      <a:pt x="1104855" y="408492"/>
                      <a:pt x="1237611" y="985012"/>
                    </a:cubicBezTo>
                    <a:cubicBezTo>
                      <a:pt x="1370368" y="1561531"/>
                      <a:pt x="1087466" y="2153355"/>
                      <a:pt x="555440" y="2412097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89E798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228854" y="1270000"/>
                <a:ext cx="1652973" cy="1425502"/>
              </a:xfrm>
              <a:custGeom>
                <a:avLst/>
                <a:gdLst/>
                <a:ahLst/>
                <a:cxnLst/>
                <a:rect l="l" t="t" r="r" b="b"/>
                <a:pathLst>
                  <a:path w="1652973" h="1425502">
                    <a:moveTo>
                      <a:pt x="1652973" y="1112910"/>
                    </a:moveTo>
                    <a:cubicBezTo>
                      <a:pt x="1084370" y="1425502"/>
                      <a:pt x="371572" y="1259204"/>
                      <a:pt x="0" y="727265"/>
                    </a:cubicBezTo>
                    <a:lnTo>
                      <a:pt x="1041146" y="0"/>
                    </a:lnTo>
                    <a:close/>
                  </a:path>
                </a:pathLst>
              </a:custGeom>
              <a:solidFill>
                <a:srgbClr val="22C2A2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55074" y="1270000"/>
                <a:ext cx="1214926" cy="778392"/>
              </a:xfrm>
              <a:custGeom>
                <a:avLst/>
                <a:gdLst/>
                <a:ahLst/>
                <a:cxnLst/>
                <a:rect l="l" t="t" r="r" b="b"/>
                <a:pathLst>
                  <a:path w="1214926" h="778392">
                    <a:moveTo>
                      <a:pt x="211429" y="778392"/>
                    </a:moveTo>
                    <a:cubicBezTo>
                      <a:pt x="116681" y="656243"/>
                      <a:pt x="45030" y="517823"/>
                      <a:pt x="0" y="369938"/>
                    </a:cubicBezTo>
                    <a:lnTo>
                      <a:pt x="1214926" y="0"/>
                    </a:lnTo>
                    <a:close/>
                  </a:path>
                </a:pathLst>
              </a:custGeom>
              <a:solidFill>
                <a:srgbClr val="009AA5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-56902" y="7274"/>
                <a:ext cx="1326902" cy="1692923"/>
              </a:xfrm>
              <a:custGeom>
                <a:avLst/>
                <a:gdLst/>
                <a:ahLst/>
                <a:cxnLst/>
                <a:rect l="l" t="t" r="r" b="b"/>
                <a:pathLst>
                  <a:path w="1326902" h="1692923">
                    <a:moveTo>
                      <a:pt x="131983" y="1692923"/>
                    </a:moveTo>
                    <a:cubicBezTo>
                      <a:pt x="0" y="1326325"/>
                      <a:pt x="43601" y="919430"/>
                      <a:pt x="250262" y="589120"/>
                    </a:cubicBezTo>
                    <a:cubicBezTo>
                      <a:pt x="456922" y="258809"/>
                      <a:pt x="803770" y="41642"/>
                      <a:pt x="1191171" y="0"/>
                    </a:cubicBezTo>
                    <a:lnTo>
                      <a:pt x="1326902" y="1262726"/>
                    </a:lnTo>
                    <a:close/>
                  </a:path>
                </a:pathLst>
              </a:custGeom>
              <a:solidFill>
                <a:srgbClr val="007098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071328" y="0"/>
                <a:ext cx="198672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98672" h="1270000">
                    <a:moveTo>
                      <a:pt x="0" y="15636"/>
                    </a:moveTo>
                    <a:cubicBezTo>
                      <a:pt x="65670" y="5235"/>
                      <a:pt x="132056" y="7"/>
                      <a:pt x="198545" y="0"/>
                    </a:cubicBezTo>
                    <a:lnTo>
                      <a:pt x="198672" y="1270000"/>
                    </a:lnTo>
                    <a:close/>
                  </a:path>
                </a:pathLst>
              </a:custGeom>
              <a:solidFill>
                <a:srgbClr val="004779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585F99"/>
              </a:solid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4711676" y="1028700"/>
            <a:ext cx="8864648" cy="1500237"/>
            <a:chOff x="0" y="0"/>
            <a:chExt cx="11819531" cy="200031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0"/>
              <a:ext cx="11819531" cy="1295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6399">
                  <a:solidFill>
                    <a:srgbClr val="094850"/>
                  </a:solidFill>
                  <a:latin typeface="Hammersmith One"/>
                </a:rPr>
                <a:t>HEERF III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491681"/>
              <a:ext cx="11819531" cy="508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400">
                  <a:solidFill>
                    <a:srgbClr val="000000"/>
                  </a:solidFill>
                  <a:latin typeface="Inter Bold"/>
                </a:rPr>
                <a:t>American Rescue Plan - Institutional Portion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344943" y="9070266"/>
            <a:ext cx="5929263" cy="634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0"/>
              </a:lnSpc>
            </a:pPr>
            <a:r>
              <a:rPr lang="en-US" sz="4100" dirty="0">
                <a:solidFill>
                  <a:srgbClr val="000000"/>
                </a:solidFill>
                <a:latin typeface="Hammersmith One"/>
              </a:rPr>
              <a:t>$8,390,071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9600" y="115129"/>
            <a:ext cx="809100" cy="882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8"/>
              </a:lnSpc>
            </a:pPr>
            <a:r>
              <a:rPr lang="en-US" sz="4000" dirty="0">
                <a:solidFill>
                  <a:srgbClr val="000000"/>
                </a:solidFill>
                <a:latin typeface="Open Sans"/>
              </a:rPr>
              <a:t>09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1980" y="1035844"/>
            <a:ext cx="8328671" cy="1555723"/>
            <a:chOff x="0" y="9525"/>
            <a:chExt cx="11104895" cy="2074298"/>
          </a:xfrm>
        </p:grpSpPr>
        <p:sp>
          <p:nvSpPr>
            <p:cNvPr id="3" name="TextBox 3"/>
            <p:cNvSpPr txBox="1"/>
            <p:nvPr/>
          </p:nvSpPr>
          <p:spPr>
            <a:xfrm>
              <a:off x="0" y="9525"/>
              <a:ext cx="11099403" cy="1846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799"/>
                </a:lnSpc>
              </a:pPr>
              <a:r>
                <a:rPr lang="en-US" sz="9000" dirty="0">
                  <a:solidFill>
                    <a:srgbClr val="094850"/>
                  </a:solidFill>
                  <a:latin typeface="Hammersmith One"/>
                </a:rPr>
                <a:t>Questions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492" y="1573778"/>
              <a:ext cx="11099403" cy="510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Inter"/>
                </a:rPr>
                <a:t>Contact us anytime!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368882" y="1275379"/>
            <a:ext cx="5061176" cy="810044"/>
            <a:chOff x="0" y="0"/>
            <a:chExt cx="6748235" cy="1080058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6748235" cy="711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dirty="0">
                  <a:solidFill>
                    <a:srgbClr val="000000"/>
                  </a:solidFill>
                  <a:latin typeface="Hammersmith One"/>
                </a:rPr>
                <a:t>CFO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51433"/>
              <a:ext cx="6011162" cy="428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Martha Santana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368882" y="3291736"/>
            <a:ext cx="5061176" cy="1169194"/>
            <a:chOff x="0" y="0"/>
            <a:chExt cx="6748235" cy="1558925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6748235" cy="711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>
                  <a:solidFill>
                    <a:srgbClr val="000000"/>
                  </a:solidFill>
                  <a:latin typeface="Hammersmith One"/>
                </a:rPr>
                <a:t>Budget Office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11200"/>
              <a:ext cx="6011162" cy="847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Inter"/>
                  <a:hlinkClick r:id="rId2"/>
                </a:rPr>
                <a:t>Pat Lettini</a:t>
              </a:r>
              <a:endParaRPr lang="en-US" sz="2100" dirty="0">
                <a:solidFill>
                  <a:srgbClr val="000000"/>
                </a:solidFill>
                <a:latin typeface="Inter"/>
              </a:endParaRPr>
            </a:p>
            <a:p>
              <a:pPr>
                <a:lnSpc>
                  <a:spcPts val="252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Inter"/>
                  <a:hlinkClick r:id="rId3"/>
                </a:rPr>
                <a:t>Jennifer Jimenez</a:t>
              </a:r>
              <a:endParaRPr lang="en-US" sz="2100" dirty="0">
                <a:solidFill>
                  <a:srgbClr val="000000"/>
                </a:solidFill>
                <a:latin typeface="Inter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1980" y="5290089"/>
            <a:ext cx="6873230" cy="40989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2093687"/>
            <a:chOff x="0" y="0"/>
            <a:chExt cx="21640800" cy="2791583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21640800" cy="182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094850"/>
                  </a:solidFill>
                  <a:latin typeface="Hammersmith One"/>
                </a:rPr>
                <a:t>Matters on the Docket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050749"/>
              <a:ext cx="21640800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5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000000"/>
                  </a:solidFill>
                  <a:latin typeface="Inter"/>
                </a:rPr>
                <a:t>A brief look at what we will discuss on this presentation 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4320922"/>
            <a:ext cx="6805909" cy="493737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306769" y="4679317"/>
            <a:ext cx="515300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Inter"/>
              </a:rPr>
              <a:t>Revenue Sources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07242" y="4679317"/>
            <a:ext cx="626533" cy="40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Inter Bold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07242" y="7129527"/>
            <a:ext cx="626533" cy="40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Inter Bold"/>
              </a:rPr>
              <a:t>04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07242" y="5496053"/>
            <a:ext cx="626533" cy="40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Inter Bold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07242" y="7946263"/>
            <a:ext cx="626533" cy="40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Inter Bold"/>
              </a:rPr>
              <a:t>05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07242" y="6312790"/>
            <a:ext cx="626533" cy="40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Inter Bold"/>
              </a:rPr>
              <a:t>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306769" y="6312790"/>
            <a:ext cx="626911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Inter"/>
              </a:rPr>
              <a:t>Annual Budget Cycle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06769" y="5496053"/>
            <a:ext cx="515300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Inter"/>
              </a:rPr>
              <a:t>Budget Terms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06769" y="7129527"/>
            <a:ext cx="569088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Arimo"/>
              </a:rPr>
              <a:t>FY 2021-2022 Budgets and Allocations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0507242" y="5354385"/>
            <a:ext cx="595253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10507242" y="6171122"/>
            <a:ext cx="595253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0507242" y="6987858"/>
            <a:ext cx="595253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10507242" y="7804595"/>
            <a:ext cx="595253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10507242" y="8621332"/>
            <a:ext cx="595253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20"/>
          <p:cNvSpPr txBox="1"/>
          <p:nvPr/>
        </p:nvSpPr>
        <p:spPr>
          <a:xfrm>
            <a:off x="11306769" y="7946263"/>
            <a:ext cx="5610204" cy="39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Inter"/>
              </a:rPr>
              <a:t>Budgets FYs 20-21 vs. 21-22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DD09DDB0-E747-4951-B96A-3895575E6A13}"/>
              </a:ext>
            </a:extLst>
          </p:cNvPr>
          <p:cNvSpPr txBox="1"/>
          <p:nvPr/>
        </p:nvSpPr>
        <p:spPr>
          <a:xfrm>
            <a:off x="15953284" y="9613806"/>
            <a:ext cx="1927378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FF0000"/>
                </a:solidFill>
                <a:latin typeface="Inter"/>
              </a:rPr>
              <a:t>Continued…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2093687"/>
            <a:chOff x="0" y="0"/>
            <a:chExt cx="21640800" cy="2791583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21640800" cy="182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094850"/>
                  </a:solidFill>
                  <a:latin typeface="Hammersmith One"/>
                </a:rPr>
                <a:t>Matters on the Docket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050749"/>
              <a:ext cx="21640800" cy="740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5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000000"/>
                  </a:solidFill>
                  <a:latin typeface="Inter"/>
                </a:rPr>
                <a:t>A brief look at what we will discuss on this presentation 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4320922"/>
            <a:ext cx="6805909" cy="493737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306769" y="4679317"/>
            <a:ext cx="5623651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Inter"/>
              </a:rPr>
              <a:t>Factors Affecting Financial Situation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07242" y="4679317"/>
            <a:ext cx="62653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Inter Bold"/>
              </a:rPr>
              <a:t>06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07242" y="7129527"/>
            <a:ext cx="62653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Inter Bold"/>
              </a:rPr>
              <a:t>09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07242" y="5496053"/>
            <a:ext cx="62653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Inter Bold"/>
              </a:rPr>
              <a:t>07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07242" y="6312790"/>
            <a:ext cx="62653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Inter Bold"/>
              </a:rPr>
              <a:t>08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306769" y="6312790"/>
            <a:ext cx="515300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Inter"/>
              </a:rPr>
              <a:t>Temporary Spending Constraints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06769" y="5496053"/>
            <a:ext cx="610774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Inter"/>
              </a:rPr>
              <a:t>Student Enrollment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06769" y="7129527"/>
            <a:ext cx="515300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Inter"/>
              </a:rPr>
              <a:t>ARP - HEERF III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0507242" y="5354385"/>
            <a:ext cx="595253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0507242" y="6171122"/>
            <a:ext cx="595253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10507242" y="6987858"/>
            <a:ext cx="595253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10507242" y="7804595"/>
            <a:ext cx="595253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16547" y="2109877"/>
            <a:ext cx="10758582" cy="7835827"/>
            <a:chOff x="-1" y="304638"/>
            <a:chExt cx="14344775" cy="10447769"/>
          </a:xfrm>
        </p:grpSpPr>
        <p:sp>
          <p:nvSpPr>
            <p:cNvPr id="3" name="TextBox 3"/>
            <p:cNvSpPr txBox="1"/>
            <p:nvPr/>
          </p:nvSpPr>
          <p:spPr>
            <a:xfrm>
              <a:off x="12358529" y="3907848"/>
              <a:ext cx="1986245" cy="818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41"/>
                </a:lnSpc>
              </a:pPr>
              <a:r>
                <a:rPr lang="en-US" sz="1743" dirty="0">
                  <a:solidFill>
                    <a:srgbClr val="222222"/>
                  </a:solidFill>
                  <a:latin typeface="Arimo"/>
                </a:rPr>
                <a:t>Student Tuition</a:t>
              </a:r>
            </a:p>
            <a:p>
              <a:pPr algn="ctr">
                <a:lnSpc>
                  <a:spcPts val="2441"/>
                </a:lnSpc>
              </a:pPr>
              <a:r>
                <a:rPr lang="en-US" sz="1743" dirty="0">
                  <a:solidFill>
                    <a:srgbClr val="222222"/>
                  </a:solidFill>
                  <a:latin typeface="Arimo"/>
                </a:rPr>
                <a:t>44.6%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098759" y="9966380"/>
              <a:ext cx="2173241" cy="7860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41"/>
                </a:lnSpc>
              </a:pPr>
              <a:r>
                <a:rPr lang="en-US" sz="1743" dirty="0">
                  <a:solidFill>
                    <a:srgbClr val="222222"/>
                  </a:solidFill>
                  <a:latin typeface="Arimo"/>
                </a:rPr>
                <a:t>State Support</a:t>
              </a:r>
            </a:p>
            <a:p>
              <a:pPr algn="ctr">
                <a:lnSpc>
                  <a:spcPts val="2441"/>
                </a:lnSpc>
              </a:pPr>
              <a:r>
                <a:rPr lang="en-US" sz="1743" dirty="0">
                  <a:solidFill>
                    <a:srgbClr val="222222"/>
                  </a:solidFill>
                  <a:latin typeface="Arimo"/>
                </a:rPr>
                <a:t>18.5%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" y="3696707"/>
              <a:ext cx="2235375" cy="7860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41"/>
                </a:lnSpc>
              </a:pPr>
              <a:r>
                <a:rPr lang="en-US" sz="1743" dirty="0">
                  <a:solidFill>
                    <a:srgbClr val="222222"/>
                  </a:solidFill>
                  <a:latin typeface="Arimo"/>
                </a:rPr>
                <a:t>Fees &amp; Rentals</a:t>
              </a:r>
            </a:p>
            <a:p>
              <a:pPr algn="ctr">
                <a:lnSpc>
                  <a:spcPts val="2441"/>
                </a:lnSpc>
              </a:pPr>
              <a:r>
                <a:rPr lang="en-US" sz="1743" dirty="0">
                  <a:solidFill>
                    <a:srgbClr val="222222"/>
                  </a:solidFill>
                  <a:latin typeface="Arimo"/>
                </a:rPr>
                <a:t>15.2%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235374" y="304638"/>
              <a:ext cx="2890228" cy="7860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41"/>
                </a:lnSpc>
              </a:pPr>
              <a:r>
                <a:rPr lang="en-US" sz="1743" dirty="0">
                  <a:solidFill>
                    <a:srgbClr val="222222"/>
                  </a:solidFill>
                  <a:latin typeface="Arimo"/>
                </a:rPr>
                <a:t>Reserves, HEERF III 14.1%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61415" y="7418089"/>
              <a:ext cx="2417644" cy="7860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41"/>
                </a:lnSpc>
              </a:pPr>
              <a:r>
                <a:rPr lang="en-US" sz="1743" dirty="0">
                  <a:solidFill>
                    <a:srgbClr val="222222"/>
                  </a:solidFill>
                  <a:latin typeface="Arimo"/>
                </a:rPr>
                <a:t>Residence Halls</a:t>
              </a:r>
            </a:p>
            <a:p>
              <a:pPr algn="ctr">
                <a:lnSpc>
                  <a:spcPts val="2441"/>
                </a:lnSpc>
              </a:pPr>
              <a:r>
                <a:rPr lang="en-US" sz="1743" dirty="0">
                  <a:solidFill>
                    <a:srgbClr val="222222"/>
                  </a:solidFill>
                  <a:latin typeface="Arimo"/>
                </a:rPr>
                <a:t>7.6%</a:t>
              </a: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2526543" y="480630"/>
              <a:ext cx="9490915" cy="9490915"/>
              <a:chOff x="0" y="0"/>
              <a:chExt cx="2540000" cy="254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270000" y="0"/>
                <a:ext cx="1348051" cy="2486432"/>
              </a:xfrm>
              <a:custGeom>
                <a:avLst/>
                <a:gdLst/>
                <a:ahLst/>
                <a:cxnLst/>
                <a:rect l="l" t="t" r="r" b="b"/>
                <a:pathLst>
                  <a:path w="1348051" h="2486432">
                    <a:moveTo>
                      <a:pt x="0" y="0"/>
                    </a:moveTo>
                    <a:cubicBezTo>
                      <a:pt x="630164" y="0"/>
                      <a:pt x="1165022" y="462083"/>
                      <a:pt x="1256536" y="1085566"/>
                    </a:cubicBezTo>
                    <a:cubicBezTo>
                      <a:pt x="1348051" y="1709050"/>
                      <a:pt x="968540" y="2305343"/>
                      <a:pt x="364957" y="2486432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86EAE9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299674" y="1270000"/>
                <a:ext cx="1395623" cy="1373798"/>
              </a:xfrm>
              <a:custGeom>
                <a:avLst/>
                <a:gdLst/>
                <a:ahLst/>
                <a:cxnLst/>
                <a:rect l="l" t="t" r="r" b="b"/>
                <a:pathLst>
                  <a:path w="1395623" h="1373798">
                    <a:moveTo>
                      <a:pt x="1395623" y="1196671"/>
                    </a:moveTo>
                    <a:cubicBezTo>
                      <a:pt x="897236" y="1373798"/>
                      <a:pt x="341250" y="1223489"/>
                      <a:pt x="0" y="819370"/>
                    </a:cubicBezTo>
                    <a:lnTo>
                      <a:pt x="970326" y="0"/>
                    </a:lnTo>
                    <a:close/>
                  </a:path>
                </a:pathLst>
              </a:custGeom>
              <a:solidFill>
                <a:srgbClr val="5DBDD3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31498" y="1270000"/>
                <a:ext cx="1238502" cy="866842"/>
              </a:xfrm>
              <a:custGeom>
                <a:avLst/>
                <a:gdLst/>
                <a:ahLst/>
                <a:cxnLst/>
                <a:rect l="l" t="t" r="r" b="b"/>
                <a:pathLst>
                  <a:path w="1238502" h="866842">
                    <a:moveTo>
                      <a:pt x="310340" y="866842"/>
                    </a:moveTo>
                    <a:cubicBezTo>
                      <a:pt x="156864" y="702509"/>
                      <a:pt x="49769" y="500374"/>
                      <a:pt x="0" y="281094"/>
                    </a:cubicBezTo>
                    <a:lnTo>
                      <a:pt x="1238502" y="0"/>
                    </a:lnTo>
                    <a:close/>
                  </a:path>
                </a:pathLst>
              </a:custGeom>
              <a:solidFill>
                <a:srgbClr val="4591B8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-70306" y="420283"/>
                <a:ext cx="1340306" cy="1192359"/>
              </a:xfrm>
              <a:custGeom>
                <a:avLst/>
                <a:gdLst/>
                <a:ahLst/>
                <a:cxnLst/>
                <a:rect l="l" t="t" r="r" b="b"/>
                <a:pathLst>
                  <a:path w="1340306" h="1192359">
                    <a:moveTo>
                      <a:pt x="117401" y="1192359"/>
                    </a:moveTo>
                    <a:cubicBezTo>
                      <a:pt x="0" y="773348"/>
                      <a:pt x="105298" y="323402"/>
                      <a:pt x="396441" y="0"/>
                    </a:cubicBezTo>
                    <a:lnTo>
                      <a:pt x="1340306" y="849717"/>
                    </a:lnTo>
                    <a:close/>
                  </a:path>
                </a:pathLst>
              </a:custGeom>
              <a:solidFill>
                <a:srgbClr val="3B6696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284847" y="0"/>
                <a:ext cx="985153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985153" h="1270000">
                    <a:moveTo>
                      <a:pt x="0" y="468518"/>
                    </a:moveTo>
                    <a:cubicBezTo>
                      <a:pt x="241141" y="172115"/>
                      <a:pt x="602921" y="38"/>
                      <a:pt x="985026" y="0"/>
                    </a:cubicBezTo>
                    <a:lnTo>
                      <a:pt x="985153" y="1270000"/>
                    </a:lnTo>
                    <a:close/>
                  </a:path>
                </a:pathLst>
              </a:custGeom>
              <a:solidFill>
                <a:srgbClr val="353C6E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705788"/>
              </a:solidFill>
            </p:spPr>
          </p:sp>
        </p:grp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51837" y="4140271"/>
            <a:ext cx="3486009" cy="3486009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314800" y="2890239"/>
            <a:ext cx="5294054" cy="971189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17" name="AutoShape 17"/>
          <p:cNvSpPr/>
          <p:nvPr/>
        </p:nvSpPr>
        <p:spPr>
          <a:xfrm>
            <a:off x="1314800" y="4042718"/>
            <a:ext cx="5294054" cy="971189"/>
          </a:xfrm>
          <a:prstGeom prst="rect">
            <a:avLst/>
          </a:prstGeom>
          <a:solidFill>
            <a:srgbClr val="5EBED3"/>
          </a:solidFill>
        </p:spPr>
      </p:sp>
      <p:sp>
        <p:nvSpPr>
          <p:cNvPr id="18" name="AutoShape 18"/>
          <p:cNvSpPr/>
          <p:nvPr/>
        </p:nvSpPr>
        <p:spPr>
          <a:xfrm>
            <a:off x="1314800" y="5195196"/>
            <a:ext cx="5294054" cy="971189"/>
          </a:xfrm>
          <a:prstGeom prst="rect">
            <a:avLst/>
          </a:prstGeom>
          <a:solidFill>
            <a:srgbClr val="4691B7"/>
          </a:solidFill>
        </p:spPr>
      </p:sp>
      <p:sp>
        <p:nvSpPr>
          <p:cNvPr id="19" name="AutoShape 19"/>
          <p:cNvSpPr/>
          <p:nvPr/>
        </p:nvSpPr>
        <p:spPr>
          <a:xfrm>
            <a:off x="1314800" y="6347674"/>
            <a:ext cx="5294054" cy="971189"/>
          </a:xfrm>
          <a:prstGeom prst="rect">
            <a:avLst/>
          </a:prstGeom>
          <a:solidFill>
            <a:srgbClr val="3C6696"/>
          </a:solidFill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640484" y="3097480"/>
            <a:ext cx="556708" cy="55670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78850" y="4249392"/>
            <a:ext cx="728013" cy="55784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567078" y="5415017"/>
            <a:ext cx="703520" cy="64284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78850" y="6500696"/>
            <a:ext cx="745260" cy="665144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1314800" y="7494921"/>
            <a:ext cx="5294054" cy="971189"/>
          </a:xfrm>
          <a:prstGeom prst="rect">
            <a:avLst/>
          </a:prstGeom>
          <a:solidFill>
            <a:srgbClr val="094850"/>
          </a:solidFill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518005" y="7626280"/>
            <a:ext cx="801666" cy="708472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4423261" y="423628"/>
            <a:ext cx="9152930" cy="1558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000" dirty="0">
                <a:solidFill>
                  <a:srgbClr val="094850"/>
                </a:solidFill>
                <a:latin typeface="Hammersmith One"/>
              </a:rPr>
              <a:t>Revenue</a:t>
            </a:r>
            <a:r>
              <a:rPr lang="en-US" sz="6000" dirty="0">
                <a:solidFill>
                  <a:srgbClr val="000000"/>
                </a:solidFill>
                <a:latin typeface="Hammersmith One"/>
              </a:rPr>
              <a:t> </a:t>
            </a:r>
            <a:r>
              <a:rPr lang="en-US" sz="8000" dirty="0">
                <a:solidFill>
                  <a:srgbClr val="094850"/>
                </a:solidFill>
                <a:latin typeface="Hammersmith One"/>
              </a:rPr>
              <a:t>Sources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42368" y="3170411"/>
            <a:ext cx="3856944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 spc="285">
                <a:solidFill>
                  <a:srgbClr val="FFFFFF"/>
                </a:solidFill>
                <a:latin typeface="Aileron Regular"/>
              </a:rPr>
              <a:t>STUDENT TUITION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42368" y="4322889"/>
            <a:ext cx="3275224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 spc="285">
                <a:solidFill>
                  <a:srgbClr val="FFFFFF"/>
                </a:solidFill>
                <a:latin typeface="Aileron Regular"/>
              </a:rPr>
              <a:t>STATE SUPPORT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742368" y="5475367"/>
            <a:ext cx="3275224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 spc="285">
                <a:solidFill>
                  <a:srgbClr val="FFFFFF"/>
                </a:solidFill>
                <a:latin typeface="Aileron Regular"/>
              </a:rPr>
              <a:t>RESIDENCE HALLS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742368" y="6627845"/>
            <a:ext cx="3275224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 spc="285">
                <a:solidFill>
                  <a:srgbClr val="FFFFFF"/>
                </a:solidFill>
                <a:latin typeface="Aileron Regular"/>
              </a:rPr>
              <a:t>FEES &amp; RENTALS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0513284" y="5501704"/>
            <a:ext cx="3963116" cy="1112308"/>
            <a:chOff x="0" y="0"/>
            <a:chExt cx="5284154" cy="1483077"/>
          </a:xfrm>
        </p:grpSpPr>
        <p:sp>
          <p:nvSpPr>
            <p:cNvPr id="32" name="TextBox 32"/>
            <p:cNvSpPr txBox="1"/>
            <p:nvPr/>
          </p:nvSpPr>
          <p:spPr>
            <a:xfrm>
              <a:off x="0" y="-47625"/>
              <a:ext cx="5284154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16"/>
                </a:lnSpc>
              </a:pPr>
              <a:r>
                <a:rPr lang="en-US" sz="3600" spc="107">
                  <a:solidFill>
                    <a:srgbClr val="191919"/>
                  </a:solidFill>
                  <a:latin typeface="Aileron Heavy"/>
                </a:rPr>
                <a:t>REVENUE 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904381"/>
              <a:ext cx="5284154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130">
                  <a:solidFill>
                    <a:srgbClr val="191919"/>
                  </a:solidFill>
                  <a:latin typeface="Aileron Regular"/>
                </a:rPr>
                <a:t>Sources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634864" y="7775093"/>
            <a:ext cx="3275224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 spc="285" dirty="0">
                <a:solidFill>
                  <a:srgbClr val="FFFFFF"/>
                </a:solidFill>
                <a:latin typeface="Aileron Regular"/>
              </a:rPr>
              <a:t>RESERVES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19600" y="115129"/>
            <a:ext cx="809100" cy="882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8"/>
              </a:lnSpc>
            </a:pPr>
            <a:r>
              <a:rPr lang="en-US" sz="4000" dirty="0">
                <a:solidFill>
                  <a:srgbClr val="000000"/>
                </a:solidFill>
                <a:latin typeface="Open Sans"/>
              </a:rPr>
              <a:t>01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04190" y="1944402"/>
            <a:ext cx="788423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8004190" y="3510899"/>
            <a:ext cx="788423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8004190" y="5050121"/>
            <a:ext cx="788423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4780" y="4480540"/>
            <a:ext cx="4972568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028700"/>
            <a:ext cx="5644728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 dirty="0">
                <a:solidFill>
                  <a:srgbClr val="094850"/>
                </a:solidFill>
                <a:latin typeface="Hammersmith One"/>
              </a:rPr>
              <a:t>Budget Terms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96553" y="1058624"/>
            <a:ext cx="2960497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FFFFFF"/>
                </a:solidFill>
                <a:latin typeface="Inter Bold"/>
              </a:rPr>
              <a:t>PSR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04190" y="2390775"/>
            <a:ext cx="2960497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FFFFFF"/>
                </a:solidFill>
                <a:latin typeface="Inter Bold"/>
              </a:rPr>
              <a:t>OTPS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048928" y="4072221"/>
            <a:ext cx="2960497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FFFFFF"/>
                </a:solidFill>
                <a:latin typeface="Inter Bold"/>
              </a:rPr>
              <a:t>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346175" y="800251"/>
            <a:ext cx="4586984" cy="97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>
                <a:solidFill>
                  <a:srgbClr val="000000"/>
                </a:solidFill>
                <a:latin typeface="Inter Bold"/>
              </a:rPr>
              <a:t>Personal Services Regular</a:t>
            </a:r>
            <a:r>
              <a:rPr lang="en-US" sz="2000">
                <a:solidFill>
                  <a:srgbClr val="000000"/>
                </a:solidFill>
                <a:latin typeface="Inter"/>
              </a:rPr>
              <a:t>. This category represents all salaried employees of OW.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346175" y="2100546"/>
            <a:ext cx="4586984" cy="161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</a:pPr>
            <a:r>
              <a:rPr lang="en-US" sz="1999">
                <a:solidFill>
                  <a:srgbClr val="000000"/>
                </a:solidFill>
                <a:latin typeface="Inter Bold"/>
              </a:rPr>
              <a:t>Other Than Personnel Services</a:t>
            </a:r>
            <a:r>
              <a:rPr lang="en-US" sz="1999">
                <a:solidFill>
                  <a:srgbClr val="000000"/>
                </a:solidFill>
                <a:latin typeface="Inter"/>
              </a:rPr>
              <a:t>.</a:t>
            </a:r>
          </a:p>
          <a:p>
            <a:pPr>
              <a:lnSpc>
                <a:spcPts val="2599"/>
              </a:lnSpc>
            </a:pPr>
            <a:r>
              <a:rPr lang="en-US" sz="1999">
                <a:solidFill>
                  <a:srgbClr val="000000"/>
                </a:solidFill>
                <a:latin typeface="Inter"/>
              </a:rPr>
              <a:t>This category includes supplies, utilities, travel, contracts, software, equipment, etc.</a:t>
            </a:r>
          </a:p>
          <a:p>
            <a:pPr>
              <a:lnSpc>
                <a:spcPts val="2599"/>
              </a:lnSpc>
            </a:pPr>
            <a:endParaRPr lang="en-US" sz="1999">
              <a:solidFill>
                <a:srgbClr val="000000"/>
              </a:solidFill>
              <a:latin typeface="Inte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346175" y="3694396"/>
            <a:ext cx="4586984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</a:pPr>
            <a:r>
              <a:rPr lang="en-US" sz="1999">
                <a:solidFill>
                  <a:srgbClr val="000000"/>
                </a:solidFill>
                <a:latin typeface="Inter Bold"/>
              </a:rPr>
              <a:t>Temporary Services</a:t>
            </a:r>
            <a:r>
              <a:rPr lang="en-US" sz="1999">
                <a:solidFill>
                  <a:srgbClr val="000000"/>
                </a:solidFill>
                <a:latin typeface="Inter"/>
              </a:rPr>
              <a:t>. This category represents all temporary personnel of OW, including adjuncts, consultants, etc.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48928" y="5622363"/>
            <a:ext cx="2960497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FFFFFF"/>
                </a:solidFill>
                <a:latin typeface="Inter Bold"/>
              </a:rPr>
              <a:t>Recharges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46175" y="5152175"/>
            <a:ext cx="4586984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</a:pPr>
            <a:r>
              <a:rPr lang="en-US" sz="1999">
                <a:solidFill>
                  <a:srgbClr val="000000"/>
                </a:solidFill>
                <a:latin typeface="Inter"/>
              </a:rPr>
              <a:t>This category includes payments to SUNY for SUNY-provided services to OW, such as servers, programming, etc.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9600" y="115129"/>
            <a:ext cx="809100" cy="882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8"/>
              </a:lnSpc>
            </a:pPr>
            <a:r>
              <a:rPr lang="en-US" sz="4000" dirty="0">
                <a:solidFill>
                  <a:srgbClr val="000000"/>
                </a:solidFill>
                <a:latin typeface="Open Sans"/>
              </a:rPr>
              <a:t>02</a:t>
            </a:r>
          </a:p>
        </p:txBody>
      </p:sp>
      <p:sp>
        <p:nvSpPr>
          <p:cNvPr id="16" name="AutoShape 16"/>
          <p:cNvSpPr/>
          <p:nvPr/>
        </p:nvSpPr>
        <p:spPr>
          <a:xfrm>
            <a:off x="8004190" y="7858991"/>
            <a:ext cx="788423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8096553" y="7048500"/>
            <a:ext cx="2960497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FFFFFF"/>
                </a:solidFill>
                <a:latin typeface="Inter Bold"/>
              </a:rPr>
              <a:t>DIFR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346175" y="6813893"/>
            <a:ext cx="4586984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</a:pPr>
            <a:r>
              <a:rPr lang="en-US" sz="1999" dirty="0">
                <a:solidFill>
                  <a:srgbClr val="000000"/>
                </a:solidFill>
                <a:latin typeface="Inter Bold"/>
              </a:rPr>
              <a:t>Dormitory Income Fund Reimbursable</a:t>
            </a:r>
            <a:r>
              <a:rPr lang="en-US" sz="1999" dirty="0">
                <a:solidFill>
                  <a:srgbClr val="000000"/>
                </a:solidFill>
                <a:latin typeface="Inter"/>
              </a:rPr>
              <a:t>. Revenue from the operations of student residence halls.</a:t>
            </a:r>
          </a:p>
          <a:p>
            <a:pPr>
              <a:lnSpc>
                <a:spcPts val="2599"/>
              </a:lnSpc>
            </a:pPr>
            <a:endParaRPr lang="en-US" sz="1999" dirty="0">
              <a:solidFill>
                <a:srgbClr val="000000"/>
              </a:solidFill>
              <a:latin typeface="Inter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048928" y="8217067"/>
            <a:ext cx="2960497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FFFFFF"/>
                </a:solidFill>
                <a:latin typeface="Inter Bold"/>
              </a:rPr>
              <a:t>IFR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346175" y="7969250"/>
            <a:ext cx="4586984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</a:pPr>
            <a:r>
              <a:rPr lang="en-US" sz="1999" dirty="0">
                <a:solidFill>
                  <a:srgbClr val="000000"/>
                </a:solidFill>
                <a:latin typeface="Inter Bold"/>
              </a:rPr>
              <a:t>Income Fund Reimbursable</a:t>
            </a:r>
            <a:r>
              <a:rPr lang="en-US" sz="1999" dirty="0">
                <a:solidFill>
                  <a:srgbClr val="000000"/>
                </a:solidFill>
                <a:latin typeface="Inter"/>
              </a:rPr>
              <a:t>. Revenue from student fees (e.g., technology, transportation, health, athletics) and other revenue.</a:t>
            </a:r>
          </a:p>
        </p:txBody>
      </p:sp>
      <p:sp>
        <p:nvSpPr>
          <p:cNvPr id="21" name="AutoShape 21"/>
          <p:cNvSpPr/>
          <p:nvPr/>
        </p:nvSpPr>
        <p:spPr>
          <a:xfrm>
            <a:off x="8048928" y="6680733"/>
            <a:ext cx="788423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5393" t="19090" r="16945" b="26532"/>
          <a:stretch>
            <a:fillRect/>
          </a:stretch>
        </p:blipFill>
        <p:spPr>
          <a:xfrm>
            <a:off x="3766545" y="644027"/>
            <a:ext cx="10754910" cy="783923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8559004"/>
            <a:ext cx="16230600" cy="1158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6600" dirty="0">
                <a:solidFill>
                  <a:srgbClr val="094850"/>
                </a:solidFill>
                <a:latin typeface="Hammersmith One"/>
              </a:rPr>
              <a:t>Annual Budget Cycle*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9600" y="115129"/>
            <a:ext cx="809100" cy="882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8"/>
              </a:lnSpc>
            </a:pPr>
            <a:r>
              <a:rPr lang="en-US" sz="4000" dirty="0">
                <a:solidFill>
                  <a:srgbClr val="000000"/>
                </a:solidFill>
                <a:latin typeface="Open Sans"/>
              </a:rPr>
              <a:t>03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3BB4770-821C-45AC-A464-3BB354399D19}"/>
              </a:ext>
            </a:extLst>
          </p:cNvPr>
          <p:cNvSpPr txBox="1"/>
          <p:nvPr/>
        </p:nvSpPr>
        <p:spPr>
          <a:xfrm>
            <a:off x="13944600" y="9805900"/>
            <a:ext cx="451624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094850"/>
                </a:solidFill>
                <a:latin typeface="Hammersmith One"/>
              </a:rPr>
              <a:t>*Dependent on SUNY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930313"/>
            <a:ext cx="18288000" cy="2356687"/>
          </a:xfrm>
          <a:prstGeom prst="rect">
            <a:avLst/>
          </a:prstGeom>
          <a:solidFill>
            <a:srgbClr val="89E798"/>
          </a:solidFill>
        </p:spPr>
      </p:sp>
      <p:grpSp>
        <p:nvGrpSpPr>
          <p:cNvPr id="3" name="Group 3"/>
          <p:cNvGrpSpPr/>
          <p:nvPr/>
        </p:nvGrpSpPr>
        <p:grpSpPr>
          <a:xfrm>
            <a:off x="6062918" y="580250"/>
            <a:ext cx="6518555" cy="6985381"/>
            <a:chOff x="0" y="-47625"/>
            <a:chExt cx="8691406" cy="9313840"/>
          </a:xfrm>
        </p:grpSpPr>
        <p:sp>
          <p:nvSpPr>
            <p:cNvPr id="4" name="TextBox 4"/>
            <p:cNvSpPr txBox="1"/>
            <p:nvPr/>
          </p:nvSpPr>
          <p:spPr>
            <a:xfrm>
              <a:off x="7795498" y="8004928"/>
              <a:ext cx="745189" cy="1003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1"/>
                </a:lnSpc>
              </a:pPr>
              <a:r>
                <a:rPr lang="en-US" sz="2172">
                  <a:solidFill>
                    <a:srgbClr val="000000"/>
                  </a:solidFill>
                  <a:latin typeface="Inter"/>
                </a:rPr>
                <a:t>PSR</a:t>
              </a:r>
            </a:p>
            <a:p>
              <a:pPr algn="ctr">
                <a:lnSpc>
                  <a:spcPts val="3041"/>
                </a:lnSpc>
              </a:pPr>
              <a:r>
                <a:rPr lang="en-US" sz="2172">
                  <a:solidFill>
                    <a:srgbClr val="000000"/>
                  </a:solidFill>
                  <a:latin typeface="Inter"/>
                </a:rPr>
                <a:t>74%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428087"/>
              <a:ext cx="984459" cy="1003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1"/>
                </a:lnSpc>
              </a:pPr>
              <a:r>
                <a:rPr lang="en-US" sz="2172">
                  <a:solidFill>
                    <a:srgbClr val="000000"/>
                  </a:solidFill>
                  <a:latin typeface="Inter"/>
                </a:rPr>
                <a:t>OTPS</a:t>
              </a:r>
            </a:p>
            <a:p>
              <a:pPr algn="ctr">
                <a:lnSpc>
                  <a:spcPts val="3041"/>
                </a:lnSpc>
              </a:pPr>
              <a:r>
                <a:rPr lang="en-US" sz="2172">
                  <a:solidFill>
                    <a:srgbClr val="000000"/>
                  </a:solidFill>
                  <a:latin typeface="Inter"/>
                </a:rPr>
                <a:t>18%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883029" y="278984"/>
              <a:ext cx="509011" cy="1003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1"/>
                </a:lnSpc>
              </a:pPr>
              <a:r>
                <a:rPr lang="en-US" sz="2172" dirty="0">
                  <a:solidFill>
                    <a:srgbClr val="000000"/>
                  </a:solidFill>
                  <a:latin typeface="Inter"/>
                </a:rPr>
                <a:t>TS</a:t>
              </a:r>
            </a:p>
            <a:p>
              <a:pPr algn="ctr">
                <a:lnSpc>
                  <a:spcPts val="3041"/>
                </a:lnSpc>
              </a:pPr>
              <a:r>
                <a:rPr lang="en-US" sz="2172" dirty="0">
                  <a:solidFill>
                    <a:srgbClr val="000000"/>
                  </a:solidFill>
                  <a:latin typeface="Inter"/>
                </a:rPr>
                <a:t>7%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606617" y="-47625"/>
              <a:ext cx="2025492" cy="10035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41"/>
                </a:lnSpc>
              </a:pPr>
              <a:r>
                <a:rPr lang="en-US" sz="2172" dirty="0">
                  <a:solidFill>
                    <a:srgbClr val="000000"/>
                  </a:solidFill>
                  <a:latin typeface="Inter"/>
                </a:rPr>
                <a:t>Recharges</a:t>
              </a:r>
            </a:p>
            <a:p>
              <a:pPr algn="ctr">
                <a:lnSpc>
                  <a:spcPts val="3041"/>
                </a:lnSpc>
              </a:pPr>
              <a:r>
                <a:rPr lang="en-US" sz="2172" dirty="0">
                  <a:solidFill>
                    <a:srgbClr val="000000"/>
                  </a:solidFill>
                  <a:latin typeface="Inter"/>
                </a:rPr>
                <a:t>1%</a:t>
              </a: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673436" y="1248245"/>
              <a:ext cx="8017970" cy="8017970"/>
              <a:chOff x="0" y="0"/>
              <a:chExt cx="2540000" cy="254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05" y="0"/>
                <a:ext cx="2542875" cy="2545935"/>
              </a:xfrm>
              <a:custGeom>
                <a:avLst/>
                <a:gdLst/>
                <a:ahLst/>
                <a:cxnLst/>
                <a:rect l="l" t="t" r="r" b="b"/>
                <a:pathLst>
                  <a:path w="2542875" h="2545935">
                    <a:moveTo>
                      <a:pt x="1269895" y="0"/>
                    </a:moveTo>
                    <a:cubicBezTo>
                      <a:pt x="1969176" y="0"/>
                      <a:pt x="2536892" y="565293"/>
                      <a:pt x="2539883" y="1264568"/>
                    </a:cubicBezTo>
                    <a:cubicBezTo>
                      <a:pt x="2542874" y="1963843"/>
                      <a:pt x="1980015" y="2533971"/>
                      <a:pt x="1280759" y="2539953"/>
                    </a:cubicBezTo>
                    <a:cubicBezTo>
                      <a:pt x="581504" y="2545935"/>
                      <a:pt x="8972" y="1985520"/>
                      <a:pt x="0" y="1286296"/>
                    </a:cubicBezTo>
                    <a:lnTo>
                      <a:pt x="634947" y="1278148"/>
                    </a:lnTo>
                    <a:cubicBezTo>
                      <a:pt x="639434" y="1627760"/>
                      <a:pt x="925699" y="1907968"/>
                      <a:pt x="1275327" y="1904977"/>
                    </a:cubicBezTo>
                    <a:cubicBezTo>
                      <a:pt x="1624955" y="1901986"/>
                      <a:pt x="1906385" y="1616921"/>
                      <a:pt x="1904889" y="1267284"/>
                    </a:cubicBezTo>
                    <a:cubicBezTo>
                      <a:pt x="1903394" y="917647"/>
                      <a:pt x="1619536" y="635000"/>
                      <a:pt x="1269895" y="635000"/>
                    </a:cubicBezTo>
                    <a:close/>
                  </a:path>
                </a:pathLst>
              </a:custGeom>
              <a:solidFill>
                <a:srgbClr val="C6F223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-29831" y="127903"/>
                <a:ext cx="1022111" cy="1221841"/>
              </a:xfrm>
              <a:custGeom>
                <a:avLst/>
                <a:gdLst/>
                <a:ahLst/>
                <a:cxnLst/>
                <a:rect l="l" t="t" r="r" b="b"/>
                <a:pathLst>
                  <a:path w="1022111" h="1221841">
                    <a:moveTo>
                      <a:pt x="32337" y="1221841"/>
                    </a:moveTo>
                    <a:cubicBezTo>
                      <a:pt x="0" y="707860"/>
                      <a:pt x="281260" y="225236"/>
                      <a:pt x="744391" y="0"/>
                    </a:cubicBezTo>
                    <a:lnTo>
                      <a:pt x="1022111" y="571048"/>
                    </a:lnTo>
                    <a:cubicBezTo>
                      <a:pt x="790545" y="683667"/>
                      <a:pt x="649916" y="924979"/>
                      <a:pt x="666084" y="1181969"/>
                    </a:cubicBezTo>
                    <a:close/>
                  </a:path>
                </a:pathLst>
              </a:custGeom>
              <a:solidFill>
                <a:srgbClr val="49D762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658173" y="105"/>
                <a:ext cx="603679" cy="713441"/>
              </a:xfrm>
              <a:custGeom>
                <a:avLst/>
                <a:gdLst/>
                <a:ahLst/>
                <a:cxnLst/>
                <a:rect l="l" t="t" r="r" b="b"/>
                <a:pathLst>
                  <a:path w="603679" h="713441">
                    <a:moveTo>
                      <a:pt x="0" y="156986"/>
                    </a:moveTo>
                    <a:cubicBezTo>
                      <a:pt x="182623" y="56588"/>
                      <a:pt x="387147" y="2674"/>
                      <a:pt x="595531" y="0"/>
                    </a:cubicBezTo>
                    <a:lnTo>
                      <a:pt x="603679" y="634947"/>
                    </a:lnTo>
                    <a:cubicBezTo>
                      <a:pt x="499487" y="636284"/>
                      <a:pt x="397225" y="663241"/>
                      <a:pt x="305913" y="713440"/>
                    </a:cubicBezTo>
                    <a:close/>
                  </a:path>
                </a:pathLst>
              </a:custGeom>
              <a:solidFill>
                <a:srgbClr val="00B288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1190256" y="0"/>
                <a:ext cx="79681" cy="636253"/>
              </a:xfrm>
              <a:custGeom>
                <a:avLst/>
                <a:gdLst/>
                <a:ahLst/>
                <a:cxnLst/>
                <a:rect l="l" t="t" r="r" b="b"/>
                <a:pathLst>
                  <a:path w="79681" h="636253">
                    <a:moveTo>
                      <a:pt x="0" y="2506"/>
                    </a:moveTo>
                    <a:cubicBezTo>
                      <a:pt x="26506" y="838"/>
                      <a:pt x="53058" y="3"/>
                      <a:pt x="79617" y="0"/>
                    </a:cubicBezTo>
                    <a:lnTo>
                      <a:pt x="79681" y="635000"/>
                    </a:lnTo>
                    <a:cubicBezTo>
                      <a:pt x="66401" y="635001"/>
                      <a:pt x="53125" y="635419"/>
                      <a:pt x="39872" y="636253"/>
                    </a:cubicBezTo>
                    <a:close/>
                  </a:path>
                </a:pathLst>
              </a:custGeom>
              <a:solidFill>
                <a:srgbClr val="00889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005E78"/>
              </a:solidFill>
            </p:spPr>
          </p:sp>
        </p:grpSp>
      </p:grpSp>
      <p:grpSp>
        <p:nvGrpSpPr>
          <p:cNvPr id="14" name="Group 14"/>
          <p:cNvGrpSpPr/>
          <p:nvPr/>
        </p:nvGrpSpPr>
        <p:grpSpPr>
          <a:xfrm>
            <a:off x="6062918" y="8244857"/>
            <a:ext cx="6681375" cy="1912994"/>
            <a:chOff x="0" y="-9525"/>
            <a:chExt cx="8908499" cy="255066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9525"/>
              <a:ext cx="89084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11"/>
                </a:lnSpc>
              </a:pPr>
              <a:r>
                <a:rPr lang="en-US" sz="6509" dirty="0">
                  <a:solidFill>
                    <a:srgbClr val="094850"/>
                  </a:solidFill>
                  <a:latin typeface="Hammersmith One"/>
                </a:rPr>
                <a:t>$58,248,866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86513" y="1387805"/>
              <a:ext cx="7935473" cy="536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99"/>
                </a:lnSpc>
              </a:pPr>
              <a:r>
                <a:rPr lang="en-US" sz="2666">
                  <a:solidFill>
                    <a:srgbClr val="FFFFFF"/>
                  </a:solidFill>
                  <a:latin typeface="Inter Bold"/>
                </a:rPr>
                <a:t>FY 2021-2022 Financial Plan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86513" y="2075581"/>
              <a:ext cx="7935472" cy="46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2332" dirty="0">
                  <a:solidFill>
                    <a:srgbClr val="000000"/>
                  </a:solidFill>
                  <a:latin typeface="Inter"/>
                </a:rPr>
                <a:t>(+16% from FY 2020-2021)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19600" y="115129"/>
            <a:ext cx="809100" cy="882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8"/>
              </a:lnSpc>
            </a:pPr>
            <a:r>
              <a:rPr lang="en-US" sz="4000" dirty="0">
                <a:solidFill>
                  <a:srgbClr val="000000"/>
                </a:solidFill>
                <a:latin typeface="Open Sans"/>
              </a:rPr>
              <a:t>04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930313"/>
            <a:ext cx="18288000" cy="2356687"/>
          </a:xfrm>
          <a:prstGeom prst="rect">
            <a:avLst/>
          </a:prstGeom>
          <a:solidFill>
            <a:srgbClr val="89E798"/>
          </a:solidFill>
        </p:spPr>
      </p:sp>
      <p:grpSp>
        <p:nvGrpSpPr>
          <p:cNvPr id="3" name="Group 3"/>
          <p:cNvGrpSpPr/>
          <p:nvPr/>
        </p:nvGrpSpPr>
        <p:grpSpPr>
          <a:xfrm>
            <a:off x="6156579" y="1081755"/>
            <a:ext cx="5356975" cy="6193078"/>
            <a:chOff x="-295205" y="18142"/>
            <a:chExt cx="7142634" cy="8257436"/>
          </a:xfrm>
        </p:grpSpPr>
        <p:sp>
          <p:nvSpPr>
            <p:cNvPr id="4" name="TextBox 4"/>
            <p:cNvSpPr txBox="1"/>
            <p:nvPr/>
          </p:nvSpPr>
          <p:spPr>
            <a:xfrm>
              <a:off x="4543790" y="7450906"/>
              <a:ext cx="838471" cy="824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3"/>
                </a:lnSpc>
              </a:pPr>
              <a:r>
                <a:rPr lang="en-US" sz="1787">
                  <a:solidFill>
                    <a:srgbClr val="000000"/>
                  </a:solidFill>
                  <a:latin typeface="Inter"/>
                </a:rPr>
                <a:t>PSR</a:t>
              </a:r>
            </a:p>
            <a:p>
              <a:pPr algn="ctr">
                <a:lnSpc>
                  <a:spcPts val="2503"/>
                </a:lnSpc>
              </a:pPr>
              <a:r>
                <a:rPr lang="en-US" sz="1787">
                  <a:solidFill>
                    <a:srgbClr val="000000"/>
                  </a:solidFill>
                  <a:latin typeface="Inter"/>
                </a:rPr>
                <a:t>86.1%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39084" y="366887"/>
              <a:ext cx="906472" cy="8246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03"/>
                </a:lnSpc>
              </a:pPr>
              <a:r>
                <a:rPr lang="en-US" sz="1787" dirty="0">
                  <a:solidFill>
                    <a:srgbClr val="000000"/>
                  </a:solidFill>
                  <a:latin typeface="Inter"/>
                </a:rPr>
                <a:t>OTPS</a:t>
              </a:r>
            </a:p>
            <a:p>
              <a:pPr algn="ctr">
                <a:lnSpc>
                  <a:spcPts val="2503"/>
                </a:lnSpc>
              </a:pPr>
              <a:r>
                <a:rPr lang="en-US" sz="1787" dirty="0">
                  <a:solidFill>
                    <a:srgbClr val="000000"/>
                  </a:solidFill>
                  <a:latin typeface="Inter"/>
                </a:rPr>
                <a:t>11.8%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62423" y="18142"/>
              <a:ext cx="806771" cy="8246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03"/>
                </a:lnSpc>
              </a:pPr>
              <a:r>
                <a:rPr lang="en-US" sz="1787" dirty="0">
                  <a:solidFill>
                    <a:srgbClr val="000000"/>
                  </a:solidFill>
                  <a:latin typeface="Inter"/>
                </a:rPr>
                <a:t>TS</a:t>
              </a:r>
            </a:p>
            <a:p>
              <a:pPr algn="ctr">
                <a:lnSpc>
                  <a:spcPts val="2503"/>
                </a:lnSpc>
              </a:pPr>
              <a:r>
                <a:rPr lang="en-US" sz="1787" dirty="0">
                  <a:solidFill>
                    <a:srgbClr val="000000"/>
                  </a:solidFill>
                  <a:latin typeface="Inter"/>
                </a:rPr>
                <a:t>1.8%</a:t>
              </a:r>
            </a:p>
          </p:txBody>
        </p: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-295205" y="1017914"/>
              <a:ext cx="7142634" cy="6947240"/>
              <a:chOff x="-113647" y="0"/>
              <a:chExt cx="2749747" cy="26745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113647" y="0"/>
                <a:ext cx="2749747" cy="2674525"/>
              </a:xfrm>
              <a:custGeom>
                <a:avLst/>
                <a:gdLst/>
                <a:ahLst/>
                <a:cxnLst/>
                <a:rect l="l" t="t" r="r" b="b"/>
                <a:pathLst>
                  <a:path w="2749747" h="2674524">
                    <a:moveTo>
                      <a:pt x="1383646" y="0"/>
                    </a:moveTo>
                    <a:cubicBezTo>
                      <a:pt x="1985002" y="0"/>
                      <a:pt x="2503925" y="421764"/>
                      <a:pt x="2626836" y="1010424"/>
                    </a:cubicBezTo>
                    <a:cubicBezTo>
                      <a:pt x="2749747" y="1599085"/>
                      <a:pt x="2442950" y="2193258"/>
                      <a:pt x="1891837" y="2433891"/>
                    </a:cubicBezTo>
                    <a:cubicBezTo>
                      <a:pt x="1340725" y="2674524"/>
                      <a:pt x="696390" y="2495646"/>
                      <a:pt x="348195" y="2005351"/>
                    </a:cubicBezTo>
                    <a:cubicBezTo>
                      <a:pt x="0" y="1515056"/>
                      <a:pt x="43406" y="847762"/>
                      <a:pt x="452182" y="406706"/>
                    </a:cubicBezTo>
                    <a:lnTo>
                      <a:pt x="917914" y="838353"/>
                    </a:lnTo>
                    <a:cubicBezTo>
                      <a:pt x="713526" y="1058881"/>
                      <a:pt x="691823" y="1392528"/>
                      <a:pt x="865920" y="1637676"/>
                    </a:cubicBezTo>
                    <a:cubicBezTo>
                      <a:pt x="1040018" y="1882823"/>
                      <a:pt x="1362186" y="1972262"/>
                      <a:pt x="1637742" y="1851945"/>
                    </a:cubicBezTo>
                    <a:cubicBezTo>
                      <a:pt x="1913298" y="1731629"/>
                      <a:pt x="2066696" y="1434543"/>
                      <a:pt x="2005241" y="1140212"/>
                    </a:cubicBezTo>
                    <a:cubicBezTo>
                      <a:pt x="1943785" y="845882"/>
                      <a:pt x="1684324" y="635000"/>
                      <a:pt x="1383646" y="635000"/>
                    </a:cubicBezTo>
                    <a:close/>
                  </a:path>
                </a:pathLst>
              </a:custGeom>
              <a:solidFill>
                <a:srgbClr val="C6F223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296554" y="4262"/>
                <a:ext cx="921468" cy="857908"/>
              </a:xfrm>
              <a:custGeom>
                <a:avLst/>
                <a:gdLst/>
                <a:ahLst/>
                <a:cxnLst/>
                <a:rect l="l" t="t" r="r" b="b"/>
                <a:pathLst>
                  <a:path w="921468" h="857908">
                    <a:moveTo>
                      <a:pt x="0" y="450077"/>
                    </a:moveTo>
                    <a:cubicBezTo>
                      <a:pt x="218028" y="189873"/>
                      <a:pt x="531155" y="27788"/>
                      <a:pt x="869490" y="0"/>
                    </a:cubicBezTo>
                    <a:lnTo>
                      <a:pt x="921468" y="632869"/>
                    </a:lnTo>
                    <a:cubicBezTo>
                      <a:pt x="752301" y="646763"/>
                      <a:pt x="595737" y="727805"/>
                      <a:pt x="486723" y="857908"/>
                    </a:cubicBezTo>
                    <a:close/>
                  </a:path>
                </a:pathLst>
              </a:custGeom>
              <a:solidFill>
                <a:srgbClr val="49D762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102913" y="0"/>
                <a:ext cx="167023" cy="640520"/>
              </a:xfrm>
              <a:custGeom>
                <a:avLst/>
                <a:gdLst/>
                <a:ahLst/>
                <a:cxnLst/>
                <a:rect l="l" t="t" r="r" b="b"/>
                <a:pathLst>
                  <a:path w="167023" h="640520">
                    <a:moveTo>
                      <a:pt x="0" y="11039"/>
                    </a:moveTo>
                    <a:cubicBezTo>
                      <a:pt x="55350" y="3693"/>
                      <a:pt x="111125" y="6"/>
                      <a:pt x="166960" y="0"/>
                    </a:cubicBezTo>
                    <a:lnTo>
                      <a:pt x="167024" y="635000"/>
                    </a:lnTo>
                    <a:cubicBezTo>
                      <a:pt x="139106" y="635003"/>
                      <a:pt x="111219" y="636847"/>
                      <a:pt x="83544" y="640520"/>
                    </a:cubicBezTo>
                    <a:close/>
                  </a:path>
                </a:pathLst>
              </a:custGeom>
              <a:solidFill>
                <a:srgbClr val="00B288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1246063" y="0"/>
                <a:ext cx="23874" cy="635113"/>
              </a:xfrm>
              <a:custGeom>
                <a:avLst/>
                <a:gdLst/>
                <a:ahLst/>
                <a:cxnLst/>
                <a:rect l="l" t="t" r="r" b="b"/>
                <a:pathLst>
                  <a:path w="23874" h="635113">
                    <a:moveTo>
                      <a:pt x="0" y="226"/>
                    </a:moveTo>
                    <a:cubicBezTo>
                      <a:pt x="7935" y="76"/>
                      <a:pt x="15873" y="1"/>
                      <a:pt x="23810" y="0"/>
                    </a:cubicBezTo>
                    <a:lnTo>
                      <a:pt x="23874" y="635000"/>
                    </a:lnTo>
                    <a:cubicBezTo>
                      <a:pt x="19905" y="635000"/>
                      <a:pt x="15936" y="635038"/>
                      <a:pt x="11968" y="635113"/>
                    </a:cubicBezTo>
                    <a:close/>
                  </a:path>
                </a:pathLst>
              </a:custGeom>
              <a:solidFill>
                <a:srgbClr val="00889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005E78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3957589" y="7930313"/>
            <a:ext cx="9789139" cy="2012598"/>
            <a:chOff x="0" y="0"/>
            <a:chExt cx="13052186" cy="268346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9525"/>
              <a:ext cx="13052186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11"/>
                </a:lnSpc>
              </a:pPr>
              <a:r>
                <a:rPr lang="en-US" sz="6509" dirty="0">
                  <a:solidFill>
                    <a:srgbClr val="000000"/>
                  </a:solidFill>
                  <a:latin typeface="Hammersmith One"/>
                </a:rPr>
                <a:t>$30,712,733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12809" y="1387805"/>
              <a:ext cx="11626567" cy="536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99"/>
                </a:lnSpc>
              </a:pPr>
              <a:r>
                <a:rPr lang="en-US" sz="2666">
                  <a:solidFill>
                    <a:srgbClr val="FFFFFF"/>
                  </a:solidFill>
                  <a:latin typeface="Inter Bold"/>
                </a:rPr>
                <a:t>FY 2021-2022 Academic Affairs Total Budget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12809" y="2217911"/>
              <a:ext cx="11626567" cy="46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2332">
                  <a:solidFill>
                    <a:srgbClr val="000000"/>
                  </a:solidFill>
                  <a:latin typeface="Inter"/>
                </a:rPr>
                <a:t>(+12% from FY 2020-2021)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19600" y="115129"/>
            <a:ext cx="809100" cy="882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8"/>
              </a:lnSpc>
            </a:pPr>
            <a:r>
              <a:rPr lang="en-US" sz="4000" dirty="0">
                <a:solidFill>
                  <a:srgbClr val="000000"/>
                </a:solidFill>
                <a:latin typeface="Open Sans"/>
              </a:rPr>
              <a:t>04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662C8AB1-7AAD-466D-AC55-E265BDF308DF}"/>
              </a:ext>
            </a:extLst>
          </p:cNvPr>
          <p:cNvSpPr txBox="1"/>
          <p:nvPr/>
        </p:nvSpPr>
        <p:spPr>
          <a:xfrm>
            <a:off x="8795326" y="675880"/>
            <a:ext cx="1519119" cy="752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1"/>
              </a:lnSpc>
            </a:pPr>
            <a:r>
              <a:rPr lang="en-US" sz="1790" dirty="0">
                <a:solidFill>
                  <a:srgbClr val="000000"/>
                </a:solidFill>
                <a:latin typeface="Inter"/>
              </a:rPr>
              <a:t>Recharges</a:t>
            </a:r>
          </a:p>
          <a:p>
            <a:pPr algn="ctr">
              <a:lnSpc>
                <a:spcPts val="3041"/>
              </a:lnSpc>
            </a:pPr>
            <a:r>
              <a:rPr lang="en-US" sz="1790" dirty="0">
                <a:solidFill>
                  <a:srgbClr val="000000"/>
                </a:solidFill>
                <a:latin typeface="Inter"/>
              </a:rPr>
              <a:t>0.3%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A09B0EB2-64CD-45CB-AF3E-6898F036E5BF}"/>
              </a:ext>
            </a:extLst>
          </p:cNvPr>
          <p:cNvCxnSpPr>
            <a:cxnSpLocks/>
          </p:cNvCxnSpPr>
          <p:nvPr/>
        </p:nvCxnSpPr>
        <p:spPr>
          <a:xfrm rot="10800000" flipV="1">
            <a:off x="8828780" y="1456868"/>
            <a:ext cx="620020" cy="374496"/>
          </a:xfrm>
          <a:prstGeom prst="bentConnector3">
            <a:avLst>
              <a:gd name="adj1" fmla="val 967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9681" y="472553"/>
            <a:ext cx="10715965" cy="8002595"/>
            <a:chOff x="74847" y="0"/>
            <a:chExt cx="14287954" cy="10670127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5269932" y="0"/>
              <a:ext cx="8654549" cy="9995382"/>
              <a:chOff x="0" y="0"/>
              <a:chExt cx="10287000" cy="1188074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6350" y="0"/>
                <a:ext cx="10299700" cy="11880745"/>
              </a:xfrm>
              <a:custGeom>
                <a:avLst/>
                <a:gdLst/>
                <a:ahLst/>
                <a:cxnLst/>
                <a:rect l="l" t="t" r="r" b="b"/>
                <a:pathLst>
                  <a:path w="10299700" h="11880745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11880745"/>
                    </a:lnTo>
                    <a:lnTo>
                      <a:pt x="0" y="11880745"/>
                    </a:lnTo>
                    <a:close/>
                    <a:moveTo>
                      <a:pt x="3429000" y="0"/>
                    </a:moveTo>
                    <a:lnTo>
                      <a:pt x="3441700" y="0"/>
                    </a:lnTo>
                    <a:lnTo>
                      <a:pt x="3441700" y="11880745"/>
                    </a:lnTo>
                    <a:lnTo>
                      <a:pt x="3429000" y="11880745"/>
                    </a:lnTo>
                    <a:close/>
                    <a:moveTo>
                      <a:pt x="6858000" y="0"/>
                    </a:moveTo>
                    <a:lnTo>
                      <a:pt x="6870700" y="0"/>
                    </a:lnTo>
                    <a:lnTo>
                      <a:pt x="6870700" y="11880745"/>
                    </a:lnTo>
                    <a:lnTo>
                      <a:pt x="6858000" y="11880745"/>
                    </a:lnTo>
                    <a:close/>
                    <a:moveTo>
                      <a:pt x="10287000" y="0"/>
                    </a:moveTo>
                    <a:lnTo>
                      <a:pt x="10299700" y="0"/>
                    </a:lnTo>
                    <a:lnTo>
                      <a:pt x="10299700" y="11880745"/>
                    </a:lnTo>
                    <a:lnTo>
                      <a:pt x="10287000" y="11880745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4962666" y="10146331"/>
              <a:ext cx="614533" cy="523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3"/>
                </a:lnSpc>
              </a:pPr>
              <a:r>
                <a:rPr lang="en-US" sz="2345">
                  <a:solidFill>
                    <a:srgbClr val="000000"/>
                  </a:solidFill>
                  <a:latin typeface="Inter Bold"/>
                </a:rPr>
                <a:t>0%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722472" y="10146331"/>
              <a:ext cx="864620" cy="523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3"/>
                </a:lnSpc>
              </a:pPr>
              <a:r>
                <a:rPr lang="en-US" sz="2345">
                  <a:solidFill>
                    <a:srgbClr val="000000"/>
                  </a:solidFill>
                  <a:latin typeface="Inter Bold"/>
                </a:rPr>
                <a:t>20%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597806" y="10146331"/>
              <a:ext cx="883652" cy="523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3"/>
                </a:lnSpc>
              </a:pPr>
              <a:r>
                <a:rPr lang="en-US" sz="2345">
                  <a:solidFill>
                    <a:srgbClr val="000000"/>
                  </a:solidFill>
                  <a:latin typeface="Inter Bold"/>
                </a:rPr>
                <a:t>40%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486161" y="10146331"/>
              <a:ext cx="876640" cy="523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3"/>
                </a:lnSpc>
              </a:pPr>
              <a:r>
                <a:rPr lang="en-US" sz="2345">
                  <a:solidFill>
                    <a:srgbClr val="000000"/>
                  </a:solidFill>
                  <a:latin typeface="Inter Bold"/>
                </a:rPr>
                <a:t>60%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4847" y="69893"/>
              <a:ext cx="5071359" cy="523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83"/>
                </a:lnSpc>
              </a:pPr>
              <a:r>
                <a:rPr lang="en-US" sz="2345" dirty="0">
                  <a:solidFill>
                    <a:srgbClr val="000000"/>
                  </a:solidFill>
                  <a:latin typeface="Inter Bold"/>
                </a:rPr>
                <a:t>Academic Affairs - 50.7%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889009" y="843575"/>
              <a:ext cx="3182350" cy="523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83"/>
                </a:lnSpc>
              </a:pPr>
              <a:r>
                <a:rPr lang="en-US" sz="2345" dirty="0">
                  <a:solidFill>
                    <a:srgbClr val="000000"/>
                  </a:solidFill>
                  <a:latin typeface="Inter Bold"/>
                </a:rPr>
                <a:t>Facilities - 9.5%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68624" y="1617256"/>
              <a:ext cx="4402735" cy="523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83"/>
                </a:lnSpc>
              </a:pPr>
              <a:r>
                <a:rPr lang="en-US" sz="2345">
                  <a:solidFill>
                    <a:srgbClr val="000000"/>
                  </a:solidFill>
                  <a:latin typeface="Inter Bold"/>
                </a:rPr>
                <a:t>Student Affairs - 7.9%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088359" y="2390937"/>
              <a:ext cx="1983000" cy="523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83"/>
                </a:lnSpc>
              </a:pPr>
              <a:r>
                <a:rPr lang="en-US" sz="2345">
                  <a:solidFill>
                    <a:srgbClr val="000000"/>
                  </a:solidFill>
                  <a:latin typeface="Inter Bold"/>
                </a:rPr>
                <a:t>ITS - 7.1%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25896" y="3164618"/>
              <a:ext cx="3745463" cy="523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83"/>
                </a:lnSpc>
              </a:pPr>
              <a:r>
                <a:rPr lang="en-US" sz="2345">
                  <a:solidFill>
                    <a:srgbClr val="000000"/>
                  </a:solidFill>
                  <a:latin typeface="Inter Bold"/>
                </a:rPr>
                <a:t>Fixed Costs - 6.4%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936937" y="3938299"/>
              <a:ext cx="2134422" cy="523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83"/>
                </a:lnSpc>
              </a:pPr>
              <a:r>
                <a:rPr lang="en-US" sz="2345">
                  <a:solidFill>
                    <a:srgbClr val="000000"/>
                  </a:solidFill>
                  <a:latin typeface="Inter Bold"/>
                </a:rPr>
                <a:t>B&amp;F - 6.1%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796201" y="4711980"/>
              <a:ext cx="2275158" cy="523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83"/>
                </a:lnSpc>
              </a:pPr>
              <a:r>
                <a:rPr lang="en-US" sz="2345">
                  <a:solidFill>
                    <a:srgbClr val="000000"/>
                  </a:solidFill>
                  <a:latin typeface="Inter Bold"/>
                </a:rPr>
                <a:t>UPD - 3.5%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516549" y="5485661"/>
              <a:ext cx="3554809" cy="523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83"/>
                </a:lnSpc>
              </a:pPr>
              <a:r>
                <a:rPr lang="en-US" sz="2345">
                  <a:solidFill>
                    <a:srgbClr val="000000"/>
                  </a:solidFill>
                  <a:latin typeface="Inter Bold"/>
                </a:rPr>
                <a:t>Enrollment - 2.8%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91658" y="6259342"/>
              <a:ext cx="4679700" cy="523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83"/>
                </a:lnSpc>
              </a:pPr>
              <a:r>
                <a:rPr lang="en-US" sz="2345">
                  <a:solidFill>
                    <a:srgbClr val="000000"/>
                  </a:solidFill>
                  <a:latin typeface="Inter Bold"/>
                </a:rPr>
                <a:t>Communications - 1.9%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812881" y="7033023"/>
              <a:ext cx="3258478" cy="523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83"/>
                </a:lnSpc>
              </a:pPr>
              <a:r>
                <a:rPr lang="en-US" sz="2345">
                  <a:solidFill>
                    <a:srgbClr val="000000"/>
                  </a:solidFill>
                  <a:latin typeface="Inter Bold"/>
                </a:rPr>
                <a:t>President - 1.9%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216240" y="7806704"/>
              <a:ext cx="1855119" cy="523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83"/>
                </a:lnSpc>
              </a:pPr>
              <a:r>
                <a:rPr lang="en-US" sz="2345">
                  <a:solidFill>
                    <a:srgbClr val="000000"/>
                  </a:solidFill>
                  <a:latin typeface="Inter Bold"/>
                </a:rPr>
                <a:t>HR - 1.1%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84153" y="8580385"/>
              <a:ext cx="4187206" cy="523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83"/>
                </a:lnSpc>
              </a:pPr>
              <a:r>
                <a:rPr lang="en-US" sz="2345">
                  <a:solidFill>
                    <a:srgbClr val="000000"/>
                  </a:solidFill>
                  <a:latin typeface="Inter Bold"/>
                </a:rPr>
                <a:t>Advancement - 0.9%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970995" y="9354067"/>
              <a:ext cx="2100364" cy="523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83"/>
                </a:lnSpc>
              </a:pPr>
              <a:r>
                <a:rPr lang="en-US" sz="2345">
                  <a:solidFill>
                    <a:srgbClr val="000000"/>
                  </a:solidFill>
                  <a:latin typeface="Inter Bold"/>
                </a:rPr>
                <a:t>DEI - 0.3% </a:t>
              </a:r>
            </a:p>
          </p:txBody>
        </p: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5269932" y="0"/>
              <a:ext cx="8654549" cy="9995382"/>
              <a:chOff x="0" y="0"/>
              <a:chExt cx="10287000" cy="1188074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698865" cy="845361"/>
              </a:xfrm>
              <a:custGeom>
                <a:avLst/>
                <a:gdLst/>
                <a:ahLst/>
                <a:cxnLst/>
                <a:rect l="l" t="t" r="r" b="b"/>
                <a:pathLst>
                  <a:path w="8698865" h="845361">
                    <a:moveTo>
                      <a:pt x="0" y="0"/>
                    </a:moveTo>
                    <a:lnTo>
                      <a:pt x="8631236" y="0"/>
                    </a:lnTo>
                    <a:cubicBezTo>
                      <a:pt x="8649172" y="0"/>
                      <a:pt x="8666374" y="7125"/>
                      <a:pt x="8679057" y="19808"/>
                    </a:cubicBezTo>
                    <a:cubicBezTo>
                      <a:pt x="8691740" y="32491"/>
                      <a:pt x="8698865" y="49693"/>
                      <a:pt x="8698865" y="67629"/>
                    </a:cubicBezTo>
                    <a:lnTo>
                      <a:pt x="8698865" y="777732"/>
                    </a:lnTo>
                    <a:cubicBezTo>
                      <a:pt x="8698865" y="795668"/>
                      <a:pt x="8691740" y="812870"/>
                      <a:pt x="8679057" y="825553"/>
                    </a:cubicBezTo>
                    <a:cubicBezTo>
                      <a:pt x="8666374" y="838236"/>
                      <a:pt x="8649172" y="845361"/>
                      <a:pt x="8631236" y="845361"/>
                    </a:cubicBezTo>
                    <a:lnTo>
                      <a:pt x="0" y="845361"/>
                    </a:lnTo>
                    <a:close/>
                  </a:path>
                </a:pathLst>
              </a:custGeom>
              <a:solidFill>
                <a:srgbClr val="89E798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0" y="919615"/>
                <a:ext cx="1635125" cy="845361"/>
              </a:xfrm>
              <a:custGeom>
                <a:avLst/>
                <a:gdLst/>
                <a:ahLst/>
                <a:cxnLst/>
                <a:rect l="l" t="t" r="r" b="b"/>
                <a:pathLst>
                  <a:path w="1635125" h="845361">
                    <a:moveTo>
                      <a:pt x="0" y="0"/>
                    </a:moveTo>
                    <a:lnTo>
                      <a:pt x="1567496" y="0"/>
                    </a:lnTo>
                    <a:cubicBezTo>
                      <a:pt x="1604847" y="0"/>
                      <a:pt x="1635125" y="30279"/>
                      <a:pt x="1635125" y="67629"/>
                    </a:cubicBezTo>
                    <a:lnTo>
                      <a:pt x="1635125" y="777732"/>
                    </a:lnTo>
                    <a:cubicBezTo>
                      <a:pt x="1635125" y="795668"/>
                      <a:pt x="1628000" y="812870"/>
                      <a:pt x="1615317" y="825553"/>
                    </a:cubicBezTo>
                    <a:cubicBezTo>
                      <a:pt x="1602634" y="838236"/>
                      <a:pt x="1585432" y="845361"/>
                      <a:pt x="1567496" y="845361"/>
                    </a:cubicBezTo>
                    <a:lnTo>
                      <a:pt x="0" y="845361"/>
                    </a:lnTo>
                    <a:close/>
                  </a:path>
                </a:pathLst>
              </a:custGeom>
              <a:solidFill>
                <a:srgbClr val="89E798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0" y="1839231"/>
                <a:ext cx="1360805" cy="845361"/>
              </a:xfrm>
              <a:custGeom>
                <a:avLst/>
                <a:gdLst/>
                <a:ahLst/>
                <a:cxnLst/>
                <a:rect l="l" t="t" r="r" b="b"/>
                <a:pathLst>
                  <a:path w="1360805" h="845361">
                    <a:moveTo>
                      <a:pt x="0" y="0"/>
                    </a:moveTo>
                    <a:lnTo>
                      <a:pt x="1293176" y="0"/>
                    </a:lnTo>
                    <a:cubicBezTo>
                      <a:pt x="1330527" y="0"/>
                      <a:pt x="1360805" y="30278"/>
                      <a:pt x="1360805" y="67629"/>
                    </a:cubicBezTo>
                    <a:lnTo>
                      <a:pt x="1360805" y="777732"/>
                    </a:lnTo>
                    <a:cubicBezTo>
                      <a:pt x="1360805" y="815082"/>
                      <a:pt x="1330527" y="845361"/>
                      <a:pt x="1293176" y="845361"/>
                    </a:cubicBezTo>
                    <a:lnTo>
                      <a:pt x="0" y="845361"/>
                    </a:lnTo>
                    <a:close/>
                  </a:path>
                </a:pathLst>
              </a:custGeom>
              <a:solidFill>
                <a:srgbClr val="89E798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0" y="2758846"/>
                <a:ext cx="1223645" cy="845361"/>
              </a:xfrm>
              <a:custGeom>
                <a:avLst/>
                <a:gdLst/>
                <a:ahLst/>
                <a:cxnLst/>
                <a:rect l="l" t="t" r="r" b="b"/>
                <a:pathLst>
                  <a:path w="1223645" h="845361">
                    <a:moveTo>
                      <a:pt x="0" y="0"/>
                    </a:moveTo>
                    <a:lnTo>
                      <a:pt x="1156016" y="0"/>
                    </a:lnTo>
                    <a:cubicBezTo>
                      <a:pt x="1193366" y="0"/>
                      <a:pt x="1223645" y="30279"/>
                      <a:pt x="1223645" y="67629"/>
                    </a:cubicBezTo>
                    <a:lnTo>
                      <a:pt x="1223645" y="777732"/>
                    </a:lnTo>
                    <a:cubicBezTo>
                      <a:pt x="1223645" y="815082"/>
                      <a:pt x="1193366" y="845361"/>
                      <a:pt x="1156016" y="845361"/>
                    </a:cubicBezTo>
                    <a:lnTo>
                      <a:pt x="0" y="845361"/>
                    </a:lnTo>
                    <a:close/>
                  </a:path>
                </a:pathLst>
              </a:custGeom>
              <a:solidFill>
                <a:srgbClr val="89E798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0" y="3678462"/>
                <a:ext cx="1103630" cy="845361"/>
              </a:xfrm>
              <a:custGeom>
                <a:avLst/>
                <a:gdLst/>
                <a:ahLst/>
                <a:cxnLst/>
                <a:rect l="l" t="t" r="r" b="b"/>
                <a:pathLst>
                  <a:path w="1103630" h="845361">
                    <a:moveTo>
                      <a:pt x="0" y="0"/>
                    </a:moveTo>
                    <a:lnTo>
                      <a:pt x="1036001" y="0"/>
                    </a:lnTo>
                    <a:cubicBezTo>
                      <a:pt x="1053937" y="0"/>
                      <a:pt x="1071139" y="7125"/>
                      <a:pt x="1083822" y="19808"/>
                    </a:cubicBezTo>
                    <a:cubicBezTo>
                      <a:pt x="1096505" y="32491"/>
                      <a:pt x="1103630" y="49692"/>
                      <a:pt x="1103630" y="67628"/>
                    </a:cubicBezTo>
                    <a:lnTo>
                      <a:pt x="1103630" y="777732"/>
                    </a:lnTo>
                    <a:cubicBezTo>
                      <a:pt x="1103630" y="795668"/>
                      <a:pt x="1096505" y="812869"/>
                      <a:pt x="1083822" y="825552"/>
                    </a:cubicBezTo>
                    <a:cubicBezTo>
                      <a:pt x="1071139" y="838235"/>
                      <a:pt x="1053937" y="845360"/>
                      <a:pt x="1036001" y="845360"/>
                    </a:cubicBezTo>
                    <a:lnTo>
                      <a:pt x="0" y="845360"/>
                    </a:lnTo>
                    <a:close/>
                  </a:path>
                </a:pathLst>
              </a:custGeom>
              <a:solidFill>
                <a:srgbClr val="89E798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0" y="4598077"/>
                <a:ext cx="1052195" cy="845360"/>
              </a:xfrm>
              <a:custGeom>
                <a:avLst/>
                <a:gdLst/>
                <a:ahLst/>
                <a:cxnLst/>
                <a:rect l="l" t="t" r="r" b="b"/>
                <a:pathLst>
                  <a:path w="1052195" h="845360">
                    <a:moveTo>
                      <a:pt x="0" y="0"/>
                    </a:moveTo>
                    <a:lnTo>
                      <a:pt x="984566" y="0"/>
                    </a:lnTo>
                    <a:cubicBezTo>
                      <a:pt x="1021916" y="0"/>
                      <a:pt x="1052195" y="30278"/>
                      <a:pt x="1052195" y="67629"/>
                    </a:cubicBezTo>
                    <a:lnTo>
                      <a:pt x="1052195" y="777732"/>
                    </a:lnTo>
                    <a:cubicBezTo>
                      <a:pt x="1052195" y="815082"/>
                      <a:pt x="1021916" y="845361"/>
                      <a:pt x="984566" y="845361"/>
                    </a:cubicBezTo>
                    <a:lnTo>
                      <a:pt x="0" y="845361"/>
                    </a:lnTo>
                    <a:close/>
                  </a:path>
                </a:pathLst>
              </a:custGeom>
              <a:solidFill>
                <a:srgbClr val="89E798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0" y="5517692"/>
                <a:ext cx="606425" cy="845361"/>
              </a:xfrm>
              <a:custGeom>
                <a:avLst/>
                <a:gdLst/>
                <a:ahLst/>
                <a:cxnLst/>
                <a:rect l="l" t="t" r="r" b="b"/>
                <a:pathLst>
                  <a:path w="606425" h="845361">
                    <a:moveTo>
                      <a:pt x="0" y="0"/>
                    </a:moveTo>
                    <a:lnTo>
                      <a:pt x="538796" y="0"/>
                    </a:lnTo>
                    <a:cubicBezTo>
                      <a:pt x="576147" y="0"/>
                      <a:pt x="606425" y="30279"/>
                      <a:pt x="606425" y="67629"/>
                    </a:cubicBezTo>
                    <a:lnTo>
                      <a:pt x="606425" y="777732"/>
                    </a:lnTo>
                    <a:cubicBezTo>
                      <a:pt x="606425" y="815083"/>
                      <a:pt x="576147" y="845361"/>
                      <a:pt x="538796" y="845361"/>
                    </a:cubicBezTo>
                    <a:lnTo>
                      <a:pt x="0" y="845361"/>
                    </a:lnTo>
                    <a:close/>
                  </a:path>
                </a:pathLst>
              </a:custGeom>
              <a:solidFill>
                <a:srgbClr val="89E798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0" y="6437308"/>
                <a:ext cx="486410" cy="845361"/>
              </a:xfrm>
              <a:custGeom>
                <a:avLst/>
                <a:gdLst/>
                <a:ahLst/>
                <a:cxnLst/>
                <a:rect l="l" t="t" r="r" b="b"/>
                <a:pathLst>
                  <a:path w="486410" h="845361">
                    <a:moveTo>
                      <a:pt x="0" y="0"/>
                    </a:moveTo>
                    <a:lnTo>
                      <a:pt x="418781" y="0"/>
                    </a:lnTo>
                    <a:cubicBezTo>
                      <a:pt x="456131" y="0"/>
                      <a:pt x="486410" y="30278"/>
                      <a:pt x="486410" y="67628"/>
                    </a:cubicBezTo>
                    <a:lnTo>
                      <a:pt x="486410" y="777731"/>
                    </a:lnTo>
                    <a:cubicBezTo>
                      <a:pt x="486410" y="795668"/>
                      <a:pt x="479285" y="812870"/>
                      <a:pt x="466602" y="825553"/>
                    </a:cubicBezTo>
                    <a:cubicBezTo>
                      <a:pt x="453919" y="838236"/>
                      <a:pt x="436717" y="845361"/>
                      <a:pt x="418781" y="845361"/>
                    </a:cubicBezTo>
                    <a:lnTo>
                      <a:pt x="0" y="845361"/>
                    </a:lnTo>
                    <a:close/>
                  </a:path>
                </a:pathLst>
              </a:custGeom>
              <a:solidFill>
                <a:srgbClr val="89E798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0" y="7356923"/>
                <a:ext cx="332105" cy="845361"/>
              </a:xfrm>
              <a:custGeom>
                <a:avLst/>
                <a:gdLst/>
                <a:ahLst/>
                <a:cxnLst/>
                <a:rect l="l" t="t" r="r" b="b"/>
                <a:pathLst>
                  <a:path w="332105" h="845361">
                    <a:moveTo>
                      <a:pt x="0" y="0"/>
                    </a:moveTo>
                    <a:lnTo>
                      <a:pt x="264476" y="0"/>
                    </a:lnTo>
                    <a:cubicBezTo>
                      <a:pt x="282413" y="0"/>
                      <a:pt x="299614" y="7125"/>
                      <a:pt x="312297" y="19808"/>
                    </a:cubicBezTo>
                    <a:cubicBezTo>
                      <a:pt x="324980" y="32491"/>
                      <a:pt x="332105" y="49693"/>
                      <a:pt x="332105" y="67629"/>
                    </a:cubicBezTo>
                    <a:lnTo>
                      <a:pt x="332105" y="777732"/>
                    </a:lnTo>
                    <a:cubicBezTo>
                      <a:pt x="332105" y="795668"/>
                      <a:pt x="324980" y="812870"/>
                      <a:pt x="312297" y="825553"/>
                    </a:cubicBezTo>
                    <a:cubicBezTo>
                      <a:pt x="299614" y="838236"/>
                      <a:pt x="282413" y="845361"/>
                      <a:pt x="264476" y="845361"/>
                    </a:cubicBezTo>
                    <a:lnTo>
                      <a:pt x="0" y="845361"/>
                    </a:lnTo>
                    <a:close/>
                  </a:path>
                </a:pathLst>
              </a:custGeom>
              <a:solidFill>
                <a:srgbClr val="89E798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0" y="8276538"/>
                <a:ext cx="332105" cy="845361"/>
              </a:xfrm>
              <a:custGeom>
                <a:avLst/>
                <a:gdLst/>
                <a:ahLst/>
                <a:cxnLst/>
                <a:rect l="l" t="t" r="r" b="b"/>
                <a:pathLst>
                  <a:path w="332105" h="845361">
                    <a:moveTo>
                      <a:pt x="0" y="0"/>
                    </a:moveTo>
                    <a:lnTo>
                      <a:pt x="264476" y="0"/>
                    </a:lnTo>
                    <a:cubicBezTo>
                      <a:pt x="282413" y="0"/>
                      <a:pt x="299614" y="7125"/>
                      <a:pt x="312297" y="19808"/>
                    </a:cubicBezTo>
                    <a:cubicBezTo>
                      <a:pt x="324980" y="32491"/>
                      <a:pt x="332105" y="49693"/>
                      <a:pt x="332105" y="67629"/>
                    </a:cubicBezTo>
                    <a:lnTo>
                      <a:pt x="332105" y="777733"/>
                    </a:lnTo>
                    <a:cubicBezTo>
                      <a:pt x="332105" y="815083"/>
                      <a:pt x="301826" y="845361"/>
                      <a:pt x="264476" y="845361"/>
                    </a:cubicBezTo>
                    <a:lnTo>
                      <a:pt x="0" y="845361"/>
                    </a:lnTo>
                    <a:close/>
                  </a:path>
                </a:pathLst>
              </a:custGeom>
              <a:solidFill>
                <a:srgbClr val="89E798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0" y="9196154"/>
                <a:ext cx="194945" cy="845360"/>
              </a:xfrm>
              <a:custGeom>
                <a:avLst/>
                <a:gdLst/>
                <a:ahLst/>
                <a:cxnLst/>
                <a:rect l="l" t="t" r="r" b="b"/>
                <a:pathLst>
                  <a:path w="194945" h="845360">
                    <a:moveTo>
                      <a:pt x="0" y="0"/>
                    </a:moveTo>
                    <a:lnTo>
                      <a:pt x="127316" y="0"/>
                    </a:lnTo>
                    <a:cubicBezTo>
                      <a:pt x="164666" y="0"/>
                      <a:pt x="194945" y="30278"/>
                      <a:pt x="194945" y="67629"/>
                    </a:cubicBezTo>
                    <a:lnTo>
                      <a:pt x="194945" y="777732"/>
                    </a:lnTo>
                    <a:cubicBezTo>
                      <a:pt x="194945" y="815082"/>
                      <a:pt x="164666" y="845360"/>
                      <a:pt x="127316" y="845360"/>
                    </a:cubicBezTo>
                    <a:lnTo>
                      <a:pt x="0" y="845360"/>
                    </a:lnTo>
                    <a:close/>
                  </a:path>
                </a:pathLst>
              </a:custGeom>
              <a:solidFill>
                <a:srgbClr val="89E798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0" y="10115769"/>
                <a:ext cx="160655" cy="845361"/>
              </a:xfrm>
              <a:custGeom>
                <a:avLst/>
                <a:gdLst/>
                <a:ahLst/>
                <a:cxnLst/>
                <a:rect l="l" t="t" r="r" b="b"/>
                <a:pathLst>
                  <a:path w="160655" h="845361">
                    <a:moveTo>
                      <a:pt x="0" y="0"/>
                    </a:moveTo>
                    <a:lnTo>
                      <a:pt x="93026" y="0"/>
                    </a:lnTo>
                    <a:cubicBezTo>
                      <a:pt x="130376" y="0"/>
                      <a:pt x="160655" y="30278"/>
                      <a:pt x="160655" y="67629"/>
                    </a:cubicBezTo>
                    <a:lnTo>
                      <a:pt x="160655" y="777732"/>
                    </a:lnTo>
                    <a:cubicBezTo>
                      <a:pt x="160655" y="795668"/>
                      <a:pt x="153530" y="812870"/>
                      <a:pt x="140847" y="825553"/>
                    </a:cubicBezTo>
                    <a:cubicBezTo>
                      <a:pt x="128164" y="838236"/>
                      <a:pt x="110962" y="845361"/>
                      <a:pt x="93026" y="845361"/>
                    </a:cubicBezTo>
                    <a:lnTo>
                      <a:pt x="0" y="845361"/>
                    </a:lnTo>
                    <a:close/>
                  </a:path>
                </a:pathLst>
              </a:custGeom>
              <a:solidFill>
                <a:srgbClr val="89E798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0" y="11035385"/>
                <a:ext cx="57785" cy="845361"/>
              </a:xfrm>
              <a:custGeom>
                <a:avLst/>
                <a:gdLst/>
                <a:ahLst/>
                <a:cxnLst/>
                <a:rect l="l" t="t" r="r" b="b"/>
                <a:pathLst>
                  <a:path w="57785" h="84536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31914" y="0"/>
                      <a:pt x="57785" y="25871"/>
                      <a:pt x="57785" y="57784"/>
                    </a:cubicBezTo>
                    <a:lnTo>
                      <a:pt x="57785" y="787576"/>
                    </a:lnTo>
                    <a:cubicBezTo>
                      <a:pt x="57785" y="819489"/>
                      <a:pt x="31914" y="845360"/>
                      <a:pt x="0" y="845360"/>
                    </a:cubicBezTo>
                    <a:lnTo>
                      <a:pt x="0" y="845360"/>
                    </a:lnTo>
                    <a:close/>
                  </a:path>
                </a:pathLst>
              </a:custGeom>
              <a:solidFill>
                <a:srgbClr val="89E798"/>
              </a:solidFill>
            </p:spPr>
          </p:sp>
        </p:grpSp>
      </p:grpSp>
      <p:sp>
        <p:nvSpPr>
          <p:cNvPr id="36" name="AutoShape 36"/>
          <p:cNvSpPr/>
          <p:nvPr/>
        </p:nvSpPr>
        <p:spPr>
          <a:xfrm>
            <a:off x="0" y="8498183"/>
            <a:ext cx="18288000" cy="1788817"/>
          </a:xfrm>
          <a:prstGeom prst="rect">
            <a:avLst/>
          </a:prstGeom>
          <a:solidFill>
            <a:srgbClr val="89E798"/>
          </a:solidFill>
        </p:spPr>
      </p:sp>
      <p:sp>
        <p:nvSpPr>
          <p:cNvPr id="37" name="TextBox 37"/>
          <p:cNvSpPr txBox="1"/>
          <p:nvPr/>
        </p:nvSpPr>
        <p:spPr>
          <a:xfrm>
            <a:off x="2618744" y="8906817"/>
            <a:ext cx="13050512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399">
                <a:solidFill>
                  <a:srgbClr val="000000"/>
                </a:solidFill>
                <a:latin typeface="Hammersmith One"/>
              </a:rPr>
              <a:t>All Funds - Allocations by Division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19600" y="115129"/>
            <a:ext cx="809100" cy="882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8"/>
              </a:lnSpc>
            </a:pPr>
            <a:r>
              <a:rPr lang="en-US" sz="4000" dirty="0">
                <a:solidFill>
                  <a:srgbClr val="000000"/>
                </a:solidFill>
                <a:latin typeface="Open Sans"/>
              </a:rPr>
              <a:t>04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797</Words>
  <Application>Microsoft Office PowerPoint</Application>
  <PresentationFormat>Custom</PresentationFormat>
  <Paragraphs>186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Inter Bold</vt:lpstr>
      <vt:lpstr>Aileron Heavy</vt:lpstr>
      <vt:lpstr>Arimo</vt:lpstr>
      <vt:lpstr>Aileron Regular</vt:lpstr>
      <vt:lpstr>Calibri</vt:lpstr>
      <vt:lpstr>Hammersmith One</vt:lpstr>
      <vt:lpstr>Arial</vt:lpstr>
      <vt:lpstr>Open Sans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Green Simple Illustrative Finance Report Finance Presentation</dc:title>
  <dc:creator>Martha M. Santana</dc:creator>
  <cp:lastModifiedBy>Randi Harris</cp:lastModifiedBy>
  <cp:revision>2</cp:revision>
  <cp:lastPrinted>2021-10-26T14:54:46Z</cp:lastPrinted>
  <dcterms:created xsi:type="dcterms:W3CDTF">2006-08-16T00:00:00Z</dcterms:created>
  <dcterms:modified xsi:type="dcterms:W3CDTF">2021-10-27T18:07:12Z</dcterms:modified>
  <dc:identifier>DAEteRxiXKU</dc:identifier>
</cp:coreProperties>
</file>