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7"/>
  </p:notesMasterIdLst>
  <p:handoutMasterIdLst>
    <p:handoutMasterId r:id="rId28"/>
  </p:handoutMasterIdLst>
  <p:sldIdLst>
    <p:sldId id="290" r:id="rId2"/>
    <p:sldId id="286" r:id="rId3"/>
    <p:sldId id="272" r:id="rId4"/>
    <p:sldId id="259" r:id="rId5"/>
    <p:sldId id="262" r:id="rId6"/>
    <p:sldId id="298" r:id="rId7"/>
    <p:sldId id="299" r:id="rId8"/>
    <p:sldId id="300" r:id="rId9"/>
    <p:sldId id="287" r:id="rId10"/>
    <p:sldId id="263" r:id="rId11"/>
    <p:sldId id="264" r:id="rId12"/>
    <p:sldId id="265" r:id="rId13"/>
    <p:sldId id="270" r:id="rId14"/>
    <p:sldId id="273" r:id="rId15"/>
    <p:sldId id="281" r:id="rId16"/>
    <p:sldId id="301" r:id="rId17"/>
    <p:sldId id="289" r:id="rId18"/>
    <p:sldId id="274" r:id="rId19"/>
    <p:sldId id="276" r:id="rId20"/>
    <p:sldId id="279" r:id="rId21"/>
    <p:sldId id="278" r:id="rId22"/>
    <p:sldId id="280" r:id="rId23"/>
    <p:sldId id="277" r:id="rId24"/>
    <p:sldId id="267" r:id="rId25"/>
    <p:sldId id="269" r:id="rId26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 userDrawn="1">
          <p15:clr>
            <a:srgbClr val="A4A3A4"/>
          </p15:clr>
        </p15:guide>
        <p15:guide id="2" pos="2229" userDrawn="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6310" autoAdjust="0"/>
  </p:normalViewPr>
  <p:slideViewPr>
    <p:cSldViewPr showGuides="1">
      <p:cViewPr varScale="1">
        <p:scale>
          <a:sx n="109" d="100"/>
          <a:sy n="109" d="100"/>
        </p:scale>
        <p:origin x="300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36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4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5/24/2021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7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4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7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3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7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3726-0399-4616-A493-B6ECB96EECA8}" type="datetime1">
              <a:rPr lang="en-US" smtClean="0"/>
              <a:t>5/24/2021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3CD-D4EF-4342-B151-D1BD299F0469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5BBF-63CB-426E-A0E0-7FD591CBF47E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BEAA-6268-4891-86CC-DC0ACACA51BE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01A7-9690-4AF4-83DA-3FD6AE5038F0}" type="datetime1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EDD-2010-49BB-B6E6-EB68386663AB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1C05-05E2-4EA3-9329-5D582726C561}" type="datetime1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99C1-2117-4840-8062-36BF6D00AEE3}" type="datetime1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5CB0-4BEE-42C6-B8EC-D0A0F736FD0B}" type="datetime1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ED69-05BE-448E-96F4-A28A7E94E1C2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6A12-42BC-49B3-9EC9-5EEBED871398}" type="datetime1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98D0A1A-825B-4CB0-98C8-4A4DE97B850B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dwestbury.edu/financial-aid" TargetMode="External"/><Relationship Id="rId2" Type="http://schemas.openxmlformats.org/officeDocument/2006/relationships/hyperlink" Target="https://www.oldwestbury.edu/academics/registrar/class-schedul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connect.oldwestbury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7248" y="2751137"/>
            <a:ext cx="6612767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dirty="0"/>
              <a:t>Welcome to the </a:t>
            </a:r>
            <a:br>
              <a:rPr lang="en-US" sz="5300" b="1" dirty="0"/>
            </a:br>
            <a:r>
              <a:rPr lang="en-US" sz="5300" b="1" dirty="0"/>
              <a:t>NEW STUDENT ORIENTATION!</a:t>
            </a:r>
            <a:br>
              <a:rPr lang="en-US" sz="5300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12" y="5570537"/>
            <a:ext cx="6477000" cy="105886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Presented by:</a:t>
            </a:r>
          </a:p>
          <a:p>
            <a:pPr algn="ctr"/>
            <a:r>
              <a:rPr lang="en-US" sz="2000" b="1" dirty="0"/>
              <a:t>The Offices of BURSAR, FINANCIAL </a:t>
            </a:r>
            <a:r>
              <a:rPr lang="en-US" sz="2000" b="1" dirty="0" smtClean="0"/>
              <a:t>AID</a:t>
            </a:r>
            <a:endParaRPr lang="en-US" sz="2000" b="1" dirty="0"/>
          </a:p>
          <a:p>
            <a:pPr algn="ctr"/>
            <a:r>
              <a:rPr lang="en-US" sz="2000" b="1" dirty="0"/>
              <a:t>of the Division of Business &amp; Finance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152400"/>
            <a:ext cx="7162800" cy="2337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43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4824703" cy="838200"/>
          </a:xfrm>
        </p:spPr>
        <p:txBody>
          <a:bodyPr/>
          <a:lstStyle/>
          <a:p>
            <a:r>
              <a:rPr lang="en-US" b="1" dirty="0"/>
              <a:t>MAKE PAYMENT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9812" y="76200"/>
            <a:ext cx="6503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10</a:t>
            </a:fld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7670" y="6015284"/>
            <a:ext cx="81534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NOTE: The image above will change depending on the term. Please be aware of the correct term.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991B6CE-F34B-4815-B8C8-404CDFFB0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12" y="1056710"/>
            <a:ext cx="9649298" cy="4903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4227" y="3339601"/>
            <a:ext cx="2655570" cy="278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dirty="0"/>
              <a:t>Pay current statement balance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910475" y="3410442"/>
            <a:ext cx="762000" cy="236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227" y="3688879"/>
            <a:ext cx="2655570" cy="2781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b="1" dirty="0"/>
              <a:t>Pay by the term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3852227" y="3827941"/>
            <a:ext cx="762000" cy="236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/>
              <a:t>MAKE PAYMENT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4424" y="76200"/>
            <a:ext cx="553759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11</a:t>
            </a:fld>
            <a:endParaRPr lang="en-US" sz="9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5D92BE-45BF-4221-800F-410EC9EC6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09" y="1219200"/>
            <a:ext cx="9972190" cy="4876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787899" y="3200400"/>
            <a:ext cx="609600" cy="381000"/>
          </a:xfrm>
          <a:prstGeom prst="straightConnector1">
            <a:avLst/>
          </a:prstGeom>
          <a:ln w="254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3812" y="3581400"/>
            <a:ext cx="2754313" cy="3262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/>
              <a:t>Select payment method</a:t>
            </a: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04800"/>
            <a:ext cx="6781800" cy="838200"/>
          </a:xfrm>
        </p:spPr>
        <p:txBody>
          <a:bodyPr>
            <a:normAutofit/>
          </a:bodyPr>
          <a:lstStyle/>
          <a:p>
            <a:r>
              <a:rPr lang="en-US" b="1" dirty="0"/>
              <a:t>MAKE PAYMENT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66412" y="144462"/>
            <a:ext cx="11075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12</a:t>
            </a:fld>
            <a:endParaRPr lang="en-US" sz="9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C9737E-A723-4F7C-A7F2-425A63AC5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812" y="1166848"/>
            <a:ext cx="10384817" cy="52339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965576-DCD2-402E-9F4D-16F35136B7CA}"/>
              </a:ext>
            </a:extLst>
          </p:cNvPr>
          <p:cNvGrpSpPr/>
          <p:nvPr/>
        </p:nvGrpSpPr>
        <p:grpSpPr>
          <a:xfrm>
            <a:off x="5980112" y="4419600"/>
            <a:ext cx="3581400" cy="297004"/>
            <a:chOff x="5957874" y="4267200"/>
            <a:chExt cx="3581400" cy="29700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957874" y="4429662"/>
              <a:ext cx="7620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19874" y="4267200"/>
              <a:ext cx="2819400" cy="2970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/>
                <a:t>Enter credit card number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6653503" cy="762000"/>
          </a:xfrm>
        </p:spPr>
        <p:txBody>
          <a:bodyPr/>
          <a:lstStyle/>
          <a:p>
            <a:r>
              <a:rPr lang="en-US" b="1" dirty="0"/>
              <a:t>MAKE PAYMENT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66412" y="105149"/>
            <a:ext cx="11075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13</a:t>
            </a:fld>
            <a:endParaRPr lang="en-US" sz="900" b="1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D202DD7-47CE-4AFB-8ABF-F5FB39F6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70" y="838199"/>
            <a:ext cx="10169515" cy="49529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1812" y="4267200"/>
            <a:ext cx="3276600" cy="326243"/>
            <a:chOff x="5484812" y="5704278"/>
            <a:chExt cx="3276600" cy="326243"/>
          </a:xfrm>
        </p:grpSpPr>
        <p:sp>
          <p:nvSpPr>
            <p:cNvPr id="6" name="TextBox 5"/>
            <p:cNvSpPr txBox="1"/>
            <p:nvPr/>
          </p:nvSpPr>
          <p:spPr>
            <a:xfrm>
              <a:off x="6284912" y="5704278"/>
              <a:ext cx="2476500" cy="32624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b="1" dirty="0"/>
                <a:t>Select state / province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5484812" y="5867400"/>
              <a:ext cx="80010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05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4291303" cy="762000"/>
          </a:xfrm>
        </p:spPr>
        <p:txBody>
          <a:bodyPr/>
          <a:lstStyle/>
          <a:p>
            <a:r>
              <a:rPr lang="en-US" b="1" dirty="0"/>
              <a:t>CHECK HOLDS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12" y="990600"/>
            <a:ext cx="7162800" cy="557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66412" y="85165"/>
            <a:ext cx="11075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14</a:t>
            </a:fld>
            <a:endParaRPr lang="en-US" sz="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94012" y="4191000"/>
            <a:ext cx="6477000" cy="8817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/>
              <a:t>If you receive the above message while registering or requesting a transcript and is a Bursar hold or return check, please go to E-Bill Pay Online page.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542" y="5124591"/>
            <a:ext cx="1143000" cy="6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6613" y="1371600"/>
            <a:ext cx="4495800" cy="533400"/>
          </a:xfrm>
        </p:spPr>
        <p:txBody>
          <a:bodyPr/>
          <a:lstStyle/>
          <a:p>
            <a:r>
              <a:rPr lang="en-US" dirty="0"/>
              <a:t>Click the </a:t>
            </a:r>
            <a:r>
              <a:rPr lang="en-US" b="1" dirty="0">
                <a:solidFill>
                  <a:srgbClr val="0033CC"/>
                </a:solidFill>
              </a:rPr>
              <a:t>$ Finances </a:t>
            </a:r>
            <a:r>
              <a:rPr lang="en-US" dirty="0"/>
              <a:t>Icon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2155348"/>
            <a:ext cx="8991600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836613" y="4062693"/>
            <a:ext cx="5105400" cy="66170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</a:t>
            </a:r>
            <a:r>
              <a:rPr lang="en-US" b="1" dirty="0">
                <a:solidFill>
                  <a:srgbClr val="0033CC"/>
                </a:solidFill>
              </a:rPr>
              <a:t>$ Pay online (E-Bill)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99812" y="76200"/>
            <a:ext cx="608252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15</a:t>
            </a:fld>
            <a:endParaRPr lang="en-US" sz="9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6012" y="1766607"/>
            <a:ext cx="457200" cy="800100"/>
          </a:xfrm>
          <a:prstGeom prst="straightConnector1">
            <a:avLst/>
          </a:prstGeom>
          <a:ln w="2222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9507" y="207555"/>
            <a:ext cx="6400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CHECK HOLDS (cont.)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7" y="5056094"/>
            <a:ext cx="10238847" cy="8964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79812" y="4411710"/>
            <a:ext cx="3660495" cy="9984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37" y="139996"/>
            <a:ext cx="5278175" cy="838200"/>
          </a:xfrm>
        </p:spPr>
        <p:txBody>
          <a:bodyPr/>
          <a:lstStyle/>
          <a:p>
            <a:r>
              <a:rPr lang="en-US" b="1" dirty="0"/>
              <a:t>E-BILL MENU BAR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19" y="1066800"/>
            <a:ext cx="102108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21037" y="2362200"/>
            <a:ext cx="10293382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5000"/>
              </a:lnSpc>
            </a:pPr>
            <a:endParaRPr lang="en-US" sz="1800" b="1" dirty="0">
              <a:solidFill>
                <a:srgbClr val="0033CC"/>
              </a:solidFill>
            </a:endParaRPr>
          </a:p>
          <a:p>
            <a:pPr marL="285750" indent="-28575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The Home Button – Takes you to the e-bill home page which contains summary Account Information and Profile.</a:t>
            </a:r>
          </a:p>
          <a:p>
            <a:pPr>
              <a:lnSpc>
                <a:spcPct val="95000"/>
              </a:lnSpc>
            </a:pPr>
            <a:endParaRPr lang="en-US" sz="17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My Account – Allows you to view your Current Activity, Statements, and Payment History.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Make Payment – Allows you to pay your Current or Previous account balance(s).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Payment Plans – Allows you to enroll in the Two or Three Payment Plan Option.</a:t>
            </a:r>
          </a:p>
          <a:p>
            <a:pPr>
              <a:lnSpc>
                <a:spcPct val="95000"/>
              </a:lnSpc>
            </a:pPr>
            <a:endParaRPr lang="en-US" sz="17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Deposits –  Allows you to pay your Tuition or Room Deposit.</a:t>
            </a:r>
          </a:p>
          <a:p>
            <a:pPr>
              <a:lnSpc>
                <a:spcPct val="95000"/>
              </a:lnSpc>
            </a:pPr>
            <a:endParaRPr lang="en-US" sz="17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Refunds – Allows you to have your Refund(s) Electronically Direct Deposited into your Checking Account.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33CC"/>
                </a:solidFill>
              </a:rPr>
              <a:t>Help – Has Important Information regarding Fees, Authorized Financial Aid, Late Pay Fees,</a:t>
            </a:r>
          </a:p>
          <a:p>
            <a:pPr marL="341313">
              <a:lnSpc>
                <a:spcPct val="95000"/>
              </a:lnSpc>
            </a:pPr>
            <a:r>
              <a:rPr lang="en-US" sz="1700" b="1" dirty="0">
                <a:solidFill>
                  <a:srgbClr val="0033CC"/>
                </a:solidFill>
              </a:rPr>
              <a:t>Return Checks, Withdrawal, Debt Collection.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90212" y="68262"/>
            <a:ext cx="11075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16</a:t>
            </a:fld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7784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812" y="381000"/>
            <a:ext cx="66294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MY PROFILE SETUP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3" y="1371600"/>
            <a:ext cx="403447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412" y="2127208"/>
            <a:ext cx="66294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Allows you to setup authorized user(s) to view account activity, payment history and pay your bill.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9512" y="3082549"/>
            <a:ext cx="6553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Contains your student identification number and full name.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429" y="4953000"/>
            <a:ext cx="6553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Allows you to have your refund direct deposited into your Checking Account.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9120" y="3886200"/>
            <a:ext cx="6629400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Two-Step Verification on how you would like to receive a passcode by text to existing or new mobile number or Email message to existing email address.</a:t>
            </a:r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4494212" y="2436523"/>
            <a:ext cx="457200" cy="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14442" y="3316019"/>
            <a:ext cx="457200" cy="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16916" y="4327090"/>
            <a:ext cx="457200" cy="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61920" y="5198426"/>
            <a:ext cx="457200" cy="1"/>
          </a:xfrm>
          <a:prstGeom prst="straightConnector1">
            <a:avLst/>
          </a:prstGeom>
          <a:ln w="28575">
            <a:solidFill>
              <a:srgbClr val="0033C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66412" y="309287"/>
            <a:ext cx="11075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EB37DED6-D4C7-42EE-AB49-D2E39E64FDE4}" type="slidenum">
              <a:rPr lang="en-US" sz="900" b="1" smtClean="0"/>
              <a:t>17</a:t>
            </a:fld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332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2012" y="457200"/>
            <a:ext cx="5181600" cy="915708"/>
          </a:xfrm>
        </p:spPr>
        <p:txBody>
          <a:bodyPr>
            <a:normAutofit/>
          </a:bodyPr>
          <a:lstStyle/>
          <a:p>
            <a:r>
              <a:rPr lang="en-US" sz="4800" b="1" dirty="0"/>
              <a:t>FINANCIAL AID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OLD WESTBURY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NEW STUDENT 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1307" y="26894"/>
            <a:ext cx="1107518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EB37DED6-D4C7-42EE-AB49-D2E39E64FDE4}" type="slidenum">
              <a:rPr lang="en-US" sz="900" b="1" smtClean="0"/>
              <a:t>18</a:t>
            </a:fld>
            <a:endParaRPr lang="en-US" sz="9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1670049"/>
            <a:ext cx="4171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ACCESS YOUR AWARD LETTER, AWARD PAYMENT SCHEDULE, AND AWARD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23612" y="140968"/>
            <a:ext cx="684452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DA60BA0E-20D0-4E7C-B286-26C960A6788F}" type="slidenum">
              <a:rPr lang="en-US" sz="900" b="1" smtClean="0"/>
              <a:t>19</a:t>
            </a:fld>
            <a:endParaRPr lang="en-US" sz="9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09" y="1676400"/>
            <a:ext cx="9930103" cy="50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412" y="457200"/>
            <a:ext cx="7008574" cy="10636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BURSAR’S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900" b="1" dirty="0"/>
              <a:t>BU</a:t>
            </a:r>
            <a:fld id="{EB37DED6-D4C7-42EE-AB49-D2E39E64FDE4}" type="slidenum">
              <a:rPr lang="en-US" sz="900" b="1" smtClean="0"/>
              <a:t>2</a:t>
            </a:fld>
            <a:endParaRPr lang="en-US" sz="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412" y="1543238"/>
            <a:ext cx="5486400" cy="3146797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054873" y="4891740"/>
            <a:ext cx="7008574" cy="124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OLD WESTBURY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4461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/>
              <a:t>AWARD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20904" y="212725"/>
            <a:ext cx="1107518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DA60BA0E-20D0-4E7C-B286-26C960A6788F}" type="slidenum">
              <a:rPr lang="en-US" sz="900" b="1" smtClean="0"/>
              <a:t>20</a:t>
            </a:fld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98612" y="5638800"/>
            <a:ext cx="83820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Use this screen to accept or decline awards</a:t>
            </a:r>
            <a:r>
              <a:rPr lang="en-US" dirty="0"/>
              <a:t>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1353" y="1127125"/>
            <a:ext cx="10430464" cy="43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4138903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AWARD (cont.)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7412" y="334962"/>
            <a:ext cx="608252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DA60BA0E-20D0-4E7C-B286-26C960A6788F}" type="slidenum">
              <a:rPr lang="en-US" sz="900" b="1" smtClean="0"/>
              <a:t>21</a:t>
            </a:fld>
            <a:endParaRPr lang="en-US" sz="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9" y="1219200"/>
            <a:ext cx="10791825" cy="4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AWARD PAYMENT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56237" y="220662"/>
            <a:ext cx="836852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DA60BA0E-20D0-4E7C-B286-26C960A6788F}" type="slidenum">
              <a:rPr lang="en-US" sz="900" b="1" smtClean="0"/>
              <a:t>22</a:t>
            </a:fld>
            <a:endParaRPr lang="en-US" sz="9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23" y="1219200"/>
            <a:ext cx="10601326" cy="43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/>
          <a:lstStyle/>
          <a:p>
            <a:r>
              <a:rPr lang="en-US" b="1" dirty="0"/>
              <a:t>AWARD 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7412" y="373062"/>
            <a:ext cx="650318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DA60BA0E-20D0-4E7C-B286-26C960A6788F}" type="slidenum">
              <a:rPr lang="en-US" sz="900" b="1" smtClean="0"/>
              <a:t>23</a:t>
            </a:fld>
            <a:endParaRPr lang="en-US" sz="9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1" y="1066801"/>
            <a:ext cx="8229601" cy="54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r>
              <a:rPr lang="en-US" b="1" dirty="0"/>
              <a:t>IMPORTANT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066800"/>
            <a:ext cx="10234903" cy="57150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1800" dirty="0" smtClean="0"/>
              <a:t>TENTATIVE FALL BILL </a:t>
            </a:r>
            <a:r>
              <a:rPr lang="en-US" sz="1800" dirty="0"/>
              <a:t>DUE DATE: </a:t>
            </a:r>
            <a:r>
              <a:rPr lang="en-US" sz="1800" b="1" dirty="0">
                <a:solidFill>
                  <a:srgbClr val="C00000"/>
                </a:solidFill>
              </a:rPr>
              <a:t>AUGUST </a:t>
            </a:r>
            <a:r>
              <a:rPr lang="en-US" sz="1800" b="1" dirty="0" smtClean="0">
                <a:solidFill>
                  <a:srgbClr val="C00000"/>
                </a:solidFill>
              </a:rPr>
              <a:t>12</a:t>
            </a:r>
            <a:r>
              <a:rPr lang="en-US" sz="1800" b="1" smtClean="0">
                <a:solidFill>
                  <a:srgbClr val="C00000"/>
                </a:solidFill>
              </a:rPr>
              <a:t>, 2021 </a:t>
            </a:r>
            <a:r>
              <a:rPr lang="en-US" sz="1800" b="1" dirty="0">
                <a:solidFill>
                  <a:srgbClr val="C00000"/>
                </a:solidFill>
              </a:rPr>
              <a:t>BY 5pm  </a:t>
            </a:r>
          </a:p>
          <a:p>
            <a:pPr>
              <a:lnSpc>
                <a:spcPct val="125000"/>
              </a:lnSpc>
            </a:pPr>
            <a:r>
              <a:rPr lang="en-US" sz="1800" dirty="0"/>
              <a:t>FALL </a:t>
            </a:r>
            <a:r>
              <a:rPr lang="en-US" sz="1800" dirty="0" smtClean="0"/>
              <a:t>2021 </a:t>
            </a:r>
            <a:r>
              <a:rPr lang="en-US" sz="1800" dirty="0"/>
              <a:t>BILLS WILL BE OUT FIRST/SECOND WEEK IN JULY.</a:t>
            </a:r>
          </a:p>
          <a:p>
            <a:pPr>
              <a:lnSpc>
                <a:spcPct val="125000"/>
              </a:lnSpc>
            </a:pPr>
            <a:r>
              <a:rPr lang="en-US" sz="1800" dirty="0"/>
              <a:t>PAYMENT PLAN OPTIONS: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TWO PAYMENT PLAN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THREE PAYMENT PLAN</a:t>
            </a:r>
          </a:p>
          <a:p>
            <a:pPr marL="303213" lvl="1" indent="-3032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ALL INFORMATION WILL BE SENT TO YOUR OLD WESTBURY EMAIL ADDRESS. WE ADVISE THAT YOU CHECK YOUR EMAIL DAILY.</a:t>
            </a:r>
          </a:p>
          <a:p>
            <a:pPr marL="303213" lvl="1" indent="-3032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BE SURE THAT ALL OF YOUR FINANCIAL AID REQUIREMENTS HAVE BEEN SATISFIED.</a:t>
            </a:r>
          </a:p>
          <a:p>
            <a:pPr marL="303213" lvl="1" indent="-303213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DATES, DEADLINES AND GENERAL INFORMATION:</a:t>
            </a:r>
          </a:p>
          <a:p>
            <a:pPr marL="287338" lvl="1" indent="0">
              <a:lnSpc>
                <a:spcPct val="125000"/>
              </a:lnSpc>
              <a:buNone/>
            </a:pPr>
            <a:r>
              <a:rPr lang="en-US" sz="1600" b="1" dirty="0">
                <a:hlinkClick r:id="rId2"/>
              </a:rPr>
              <a:t>https://www.oldwestbury.edu/academics/registrar/class-schedule</a:t>
            </a:r>
            <a:endParaRPr lang="en-US" sz="1600" b="1" dirty="0"/>
          </a:p>
          <a:p>
            <a:pPr marL="304747" lvl="1">
              <a:lnSpc>
                <a:spcPct val="125000"/>
              </a:lnSpc>
              <a:spcBef>
                <a:spcPts val="1866"/>
              </a:spcBef>
              <a:buFont typeface="Arial" pitchFamily="34" charset="0"/>
              <a:buChar char="•"/>
            </a:pPr>
            <a:r>
              <a:rPr lang="en-US" sz="1800" dirty="0"/>
              <a:t>FINANCIAL LITERACY AT OLD WESTBURY:</a:t>
            </a:r>
          </a:p>
          <a:p>
            <a:pPr marL="287338" lvl="1" indent="0">
              <a:lnSpc>
                <a:spcPct val="125000"/>
              </a:lnSpc>
              <a:buNone/>
            </a:pPr>
            <a:r>
              <a:rPr lang="en-US" sz="1600" b="1" dirty="0">
                <a:hlinkClick r:id="rId3"/>
              </a:rPr>
              <a:t>https://www.oldwestbury.edu/financial-aid</a:t>
            </a:r>
            <a:endParaRPr lang="en-US" sz="1600" b="1" dirty="0"/>
          </a:p>
          <a:p>
            <a:pPr marL="304747" lvl="1">
              <a:lnSpc>
                <a:spcPct val="125000"/>
              </a:lnSpc>
              <a:spcBef>
                <a:spcPts val="1866"/>
              </a:spcBef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3612" y="250825"/>
            <a:ext cx="532052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DA60BA0E-20D0-4E7C-B286-26C960A6788F}" type="slidenum">
              <a:rPr lang="en-US" sz="900" b="1" smtClean="0"/>
              <a:t>24</a:t>
            </a:fld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685801"/>
            <a:ext cx="7008574" cy="1524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CONTACT BURSAR: </a:t>
            </a:r>
            <a:b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u="sng" dirty="0">
                <a:solidFill>
                  <a:srgbClr val="0033CC"/>
                </a:solidFill>
              </a:rPr>
              <a:t>BURSAR@OLDWESTBURY.EDU</a:t>
            </a:r>
            <a:br>
              <a:rPr lang="en-US" sz="2400" b="1" u="sng" dirty="0">
                <a:solidFill>
                  <a:srgbClr val="0033CC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TEL: (516) 876-3168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785" y="4648199"/>
            <a:ext cx="7008574" cy="182694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CONTACT PAYROLL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rgbClr val="0033CC"/>
                </a:solidFill>
              </a:rPr>
              <a:t>PAYROLL@OLDWESTBURY.EDU</a:t>
            </a:r>
          </a:p>
          <a:p>
            <a:endParaRPr lang="en-US" sz="2400" dirty="0"/>
          </a:p>
          <a:p>
            <a:r>
              <a:rPr lang="en-US" sz="2400" b="1" dirty="0"/>
              <a:t>TEL: (516) 876-3259 or 3191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4005" y="381000"/>
            <a:ext cx="1107518" cy="320675"/>
          </a:xfrm>
        </p:spPr>
        <p:txBody>
          <a:bodyPr/>
          <a:lstStyle/>
          <a:p>
            <a:r>
              <a:rPr lang="en-US" sz="900" b="1" dirty="0"/>
              <a:t>FA</a:t>
            </a:r>
            <a:fld id="{EB37DED6-D4C7-42EE-AB49-D2E39E64FDE4}" type="slidenum">
              <a:rPr lang="en-US" sz="900" b="1" smtClean="0"/>
              <a:pPr/>
              <a:t>25</a:t>
            </a:fld>
            <a:endParaRPr lang="en-US" sz="900" b="1" dirty="0"/>
          </a:p>
        </p:txBody>
      </p:sp>
      <p:sp>
        <p:nvSpPr>
          <p:cNvPr id="6" name="Rectangle 5"/>
          <p:cNvSpPr/>
          <p:nvPr/>
        </p:nvSpPr>
        <p:spPr>
          <a:xfrm>
            <a:off x="4845785" y="2514602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CONTACT FINANCIAL AID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33CC"/>
                </a:solidFill>
              </a:rPr>
              <a:t>FINANCIALAID@OLDWESTBURY.EDU</a:t>
            </a:r>
          </a:p>
          <a:p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ln w="0"/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TEL: (516) 876-3223 OR 3224</a:t>
            </a:r>
          </a:p>
        </p:txBody>
      </p:sp>
    </p:spTree>
    <p:extLst>
      <p:ext uri="{BB962C8B-B14F-4D97-AF65-F5344CB8AC3E}">
        <p14:creationId xmlns:p14="http://schemas.microsoft.com/office/powerpoint/2010/main" val="644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08" y="26894"/>
            <a:ext cx="2538704" cy="762000"/>
          </a:xfrm>
        </p:spPr>
        <p:txBody>
          <a:bodyPr/>
          <a:lstStyle/>
          <a:p>
            <a:r>
              <a:rPr lang="en-US" dirty="0"/>
              <a:t>SIGN-IN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812" y="5867400"/>
            <a:ext cx="7848600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Username is part of your Old Westbury email without </a:t>
            </a:r>
          </a:p>
          <a:p>
            <a:pPr algn="ctr">
              <a:lnSpc>
                <a:spcPct val="95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the @ sign. Example: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Jdoe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or jdoe12</a:t>
            </a:r>
          </a:p>
          <a:p>
            <a:pPr algn="ctr">
              <a:lnSpc>
                <a:spcPct val="95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Email through </a:t>
            </a:r>
            <a:r>
              <a:rPr lang="en-US" sz="1800" dirty="0">
                <a:solidFill>
                  <a:srgbClr val="0033CC"/>
                </a:solidFill>
                <a:hlinkClick r:id="rId2"/>
              </a:rPr>
              <a:t>https://connect.oldwestbury.edu</a:t>
            </a:r>
            <a:endParaRPr lang="en-US" sz="1800" dirty="0">
              <a:solidFill>
                <a:srgbClr val="0033CC"/>
              </a:solidFill>
            </a:endParaRPr>
          </a:p>
          <a:p>
            <a:pPr algn="ctr">
              <a:lnSpc>
                <a:spcPct val="95000"/>
              </a:lnSpc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95000"/>
              </a:lnSpc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802341"/>
            <a:ext cx="7772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V="1">
            <a:off x="3808412" y="2895600"/>
            <a:ext cx="914400" cy="29718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66412" y="8965"/>
            <a:ext cx="1065452" cy="320675"/>
          </a:xfrm>
        </p:spPr>
        <p:txBody>
          <a:bodyPr/>
          <a:lstStyle/>
          <a:p>
            <a:r>
              <a:rPr lang="en-US" sz="900" b="1" dirty="0" smtClean="0"/>
              <a:t>BU3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670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TO ACCESS YOUR </a:t>
            </a:r>
            <a:br>
              <a:rPr lang="en-US" b="1" dirty="0"/>
            </a:br>
            <a:r>
              <a:rPr lang="en-US" b="1" dirty="0"/>
              <a:t>ELECTRONIC BILL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800412"/>
            <a:ext cx="10514251" cy="4470400"/>
          </a:xfrm>
        </p:spPr>
        <p:txBody>
          <a:bodyPr/>
          <a:lstStyle/>
          <a:p>
            <a:pPr marL="914400" indent="-339725"/>
            <a:r>
              <a:rPr lang="en-US" dirty="0"/>
              <a:t>Click the </a:t>
            </a:r>
            <a:r>
              <a:rPr lang="en-US" b="1" dirty="0">
                <a:solidFill>
                  <a:srgbClr val="0033CC"/>
                </a:solidFill>
              </a:rPr>
              <a:t>$ Finances </a:t>
            </a:r>
            <a:r>
              <a:rPr lang="en-US" dirty="0"/>
              <a:t>Icon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17612" y="2133600"/>
            <a:ext cx="8991600" cy="1909842"/>
            <a:chOff x="1217612" y="2057400"/>
            <a:chExt cx="8991600" cy="1972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7612" y="2553742"/>
              <a:ext cx="8991600" cy="1476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732212" y="2057400"/>
              <a:ext cx="304800" cy="82888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4216874"/>
            <a:ext cx="9525000" cy="23416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99969" y="76200"/>
            <a:ext cx="534749" cy="276498"/>
          </a:xfrm>
        </p:spPr>
        <p:txBody>
          <a:bodyPr/>
          <a:lstStyle/>
          <a:p>
            <a:r>
              <a:rPr lang="en-US" sz="800" b="1" dirty="0" smtClean="0"/>
              <a:t>BU4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5153"/>
            <a:ext cx="5638800" cy="914400"/>
          </a:xfrm>
        </p:spPr>
        <p:txBody>
          <a:bodyPr/>
          <a:lstStyle/>
          <a:p>
            <a:r>
              <a:rPr lang="en-US" b="1" dirty="0"/>
              <a:t>E-BILL HOME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7412" y="85165"/>
            <a:ext cx="4979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DA60BA0E-20D0-4E7C-B286-26C960A6788F}" type="slidenum">
              <a:rPr lang="en-US" sz="900" b="1" smtClean="0"/>
              <a:t>5</a:t>
            </a:fld>
            <a:endParaRPr lang="en-US" sz="900" b="1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4B92CFA-0BB0-4D5C-B147-185D5609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E55C08-E25E-445F-8DD6-4896AC11142A}"/>
              </a:ext>
            </a:extLst>
          </p:cNvPr>
          <p:cNvGrpSpPr/>
          <p:nvPr/>
        </p:nvGrpSpPr>
        <p:grpSpPr>
          <a:xfrm>
            <a:off x="1156110" y="1142999"/>
            <a:ext cx="10157354" cy="5629835"/>
            <a:chOff x="0" y="0"/>
            <a:chExt cx="8876030" cy="49580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64ACE8-B586-439B-9AA6-2EAA2F0C3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76030" cy="495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7A53C8FA-1729-47B1-80C2-DB7C38A91090}"/>
                </a:ext>
              </a:extLst>
            </p:cNvPr>
            <p:cNvSpPr txBox="1"/>
            <p:nvPr/>
          </p:nvSpPr>
          <p:spPr>
            <a:xfrm>
              <a:off x="239486" y="1524000"/>
              <a:ext cx="1888672" cy="329837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IMPORTANT NOTICE: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9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Indicates the semester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9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Payment due date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9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Types of payments accepted, e.g. Visa, Mastercard, Discover or electronic check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9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expect to use financial aid, that aid must be authorized on your account in order to be deducted from the bill.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US" sz="9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Any account with an outstanding balance will be charged Late payment Fees and a restriction will be placed on the account preventing a student from registering for future semesters and receiving transcripts</a:t>
              </a:r>
              <a:r>
                <a:rPr lang="en-US" sz="10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99812" y="152400"/>
            <a:ext cx="6503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EB37DED6-D4C7-42EE-AB49-D2E39E64FDE4}" type="slidenum">
              <a:rPr lang="en-US" sz="900" b="1" smtClean="0"/>
              <a:t>6</a:t>
            </a:fld>
            <a:endParaRPr lang="en-US" sz="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5612" y="0"/>
            <a:ext cx="8686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VIEW E-BILL STATEMENTS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767216"/>
            <a:ext cx="9144000" cy="59933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04212" y="1981200"/>
            <a:ext cx="1391651" cy="2743200"/>
            <a:chOff x="9935607" y="1615078"/>
            <a:chExt cx="1651931" cy="3789435"/>
          </a:xfrm>
        </p:grpSpPr>
        <p:sp>
          <p:nvSpPr>
            <p:cNvPr id="9" name="TextBox 8"/>
            <p:cNvSpPr txBox="1"/>
            <p:nvPr/>
          </p:nvSpPr>
          <p:spPr>
            <a:xfrm>
              <a:off x="10337500" y="3203680"/>
              <a:ext cx="1250038" cy="693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400" b="1" dirty="0"/>
                <a:t>VIEW BUTTONS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9935607" y="1615078"/>
              <a:ext cx="298816" cy="3789435"/>
            </a:xfrm>
            <a:prstGeom prst="rightBrace">
              <a:avLst/>
            </a:prstGeom>
            <a:ln w="28575">
              <a:solidFill>
                <a:srgbClr val="C000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2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212" y="228600"/>
            <a:ext cx="67056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STATEMENT: INVOICE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66412" y="228600"/>
            <a:ext cx="1107518" cy="320675"/>
          </a:xfrm>
        </p:spPr>
        <p:txBody>
          <a:bodyPr/>
          <a:lstStyle/>
          <a:p>
            <a:r>
              <a:rPr lang="en-US" sz="900" b="1" dirty="0"/>
              <a:t>BU</a:t>
            </a:r>
            <a:fld id="{EB37DED6-D4C7-42EE-AB49-D2E39E64FDE4}" type="slidenum">
              <a:rPr lang="en-US" sz="900" b="1" smtClean="0"/>
              <a:t>7</a:t>
            </a:fld>
            <a:endParaRPr lang="en-US" sz="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7212" y="5884333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above image will change depending on the term.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45AAD-B1EF-4298-811E-7D82F705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" y="1109662"/>
            <a:ext cx="10715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93611" y="1783355"/>
            <a:ext cx="5410201" cy="16411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FALL </a:t>
            </a:r>
            <a:r>
              <a:rPr lang="en-US" dirty="0" smtClean="0"/>
              <a:t>2021 </a:t>
            </a:r>
            <a:br>
              <a:rPr lang="en-US" dirty="0" smtClean="0"/>
            </a:br>
            <a:r>
              <a:rPr lang="en-US" dirty="0" smtClean="0"/>
              <a:t>TENTATIVE BILL DUE 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688991" y="3733800"/>
            <a:ext cx="5147100" cy="838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AUGUST 12, 2021 by 5 p.m.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6012" y="0"/>
            <a:ext cx="551800" cy="320675"/>
          </a:xfrm>
        </p:spPr>
        <p:txBody>
          <a:bodyPr/>
          <a:lstStyle/>
          <a:p>
            <a:r>
              <a:rPr lang="en-US" sz="900" b="1" dirty="0" smtClean="0"/>
              <a:t>BU8</a:t>
            </a:r>
            <a:endParaRPr lang="en-US" sz="9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5205703" cy="838200"/>
          </a:xfrm>
        </p:spPr>
        <p:txBody>
          <a:bodyPr/>
          <a:lstStyle/>
          <a:p>
            <a:r>
              <a:rPr lang="en-US" b="1" dirty="0"/>
              <a:t>E- BILL MENU BAR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1066800"/>
            <a:ext cx="9102115" cy="914400"/>
          </a:xfrm>
        </p:spPr>
      </p:pic>
      <p:sp>
        <p:nvSpPr>
          <p:cNvPr id="5" name="TextBox 4"/>
          <p:cNvSpPr txBox="1"/>
          <p:nvPr/>
        </p:nvSpPr>
        <p:spPr>
          <a:xfrm>
            <a:off x="684212" y="2667000"/>
            <a:ext cx="97536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From the menu bar click </a:t>
            </a:r>
            <a:r>
              <a:rPr lang="en-US" b="1" dirty="0">
                <a:solidFill>
                  <a:srgbClr val="0033CC"/>
                </a:solidFill>
              </a:rPr>
              <a:t>Make Payment </a:t>
            </a:r>
            <a:r>
              <a:rPr lang="en-US" dirty="0"/>
              <a:t>or click</a:t>
            </a:r>
            <a:r>
              <a:rPr lang="en-US" b="1" dirty="0">
                <a:solidFill>
                  <a:srgbClr val="0033CC"/>
                </a:solidFill>
              </a:rPr>
              <a:t> Make Payment button</a:t>
            </a:r>
            <a:r>
              <a:rPr lang="en-US" dirty="0"/>
              <a:t> located to the </a:t>
            </a:r>
            <a:r>
              <a:rPr lang="en-US" dirty="0" smtClean="0"/>
              <a:t>right of </a:t>
            </a:r>
            <a:r>
              <a:rPr lang="en-US" dirty="0"/>
              <a:t>View Activity button.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37012" y="1714500"/>
            <a:ext cx="533400" cy="9525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2212" y="76200"/>
            <a:ext cx="497918" cy="320675"/>
          </a:xfrm>
        </p:spPr>
        <p:txBody>
          <a:bodyPr/>
          <a:lstStyle/>
          <a:p>
            <a:r>
              <a:rPr lang="en-US" sz="900" b="1" dirty="0" smtClean="0"/>
              <a:t>BU9</a:t>
            </a:r>
            <a:endParaRPr lang="en-US" sz="9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1CA2A-66A8-43F9-81DB-67C938A7AA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10" y="3916846"/>
            <a:ext cx="8025102" cy="1874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761412" y="3064032"/>
            <a:ext cx="609600" cy="2286000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682</Words>
  <Application>Microsoft Office PowerPoint</Application>
  <PresentationFormat>Custom</PresentationFormat>
  <Paragraphs>128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Symbol</vt:lpstr>
      <vt:lpstr>Times New Roman</vt:lpstr>
      <vt:lpstr>Trebuchet MS</vt:lpstr>
      <vt:lpstr>Wingdings</vt:lpstr>
      <vt:lpstr>Welcome back to school presentation</vt:lpstr>
      <vt:lpstr>  Welcome to the  NEW STUDENT ORIENTATION! </vt:lpstr>
      <vt:lpstr>BURSAR’S OFFICE</vt:lpstr>
      <vt:lpstr>SIGN-IN</vt:lpstr>
      <vt:lpstr>HOW TO ACCESS YOUR  ELECTRONIC BILL</vt:lpstr>
      <vt:lpstr>E-BILL HOME PAGE</vt:lpstr>
      <vt:lpstr>PowerPoint Presentation</vt:lpstr>
      <vt:lpstr>PowerPoint Presentation</vt:lpstr>
      <vt:lpstr>FALL 2021  TENTATIVE BILL DUE DATE</vt:lpstr>
      <vt:lpstr>E- BILL MENU BAR</vt:lpstr>
      <vt:lpstr>MAKE PAYMENT</vt:lpstr>
      <vt:lpstr>MAKE PAYMENT (cont.)</vt:lpstr>
      <vt:lpstr>MAKE PAYMENT (cont.)</vt:lpstr>
      <vt:lpstr>MAKE PAYMENT (cont.)</vt:lpstr>
      <vt:lpstr>CHECK HOLDS</vt:lpstr>
      <vt:lpstr>PowerPoint Presentation</vt:lpstr>
      <vt:lpstr>E-BILL MENU BAR</vt:lpstr>
      <vt:lpstr>PowerPoint Presentation</vt:lpstr>
      <vt:lpstr>FINANCIAL AID</vt:lpstr>
      <vt:lpstr>ACCESS YOUR AWARD LETTER, AWARD PAYMENT SCHEDULE, AND AWARD HISTORY</vt:lpstr>
      <vt:lpstr>AWARD (cont.)</vt:lpstr>
      <vt:lpstr>AWARD (cont.) </vt:lpstr>
      <vt:lpstr>AWARD PAYMENT SCHEDULE</vt:lpstr>
      <vt:lpstr>AWARD HISTORY</vt:lpstr>
      <vt:lpstr>IMPORTANT THINGS TO REMEMBER</vt:lpstr>
      <vt:lpstr>CONTACT BURSAR:   BURSAR@OLDWESTBURY.EDU  TEL: (516) 876-3168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Lisa Fleureau</dc:creator>
  <cp:lastModifiedBy>Lisa Fleureau</cp:lastModifiedBy>
  <cp:revision>212</cp:revision>
  <cp:lastPrinted>2020-06-09T17:38:37Z</cp:lastPrinted>
  <dcterms:created xsi:type="dcterms:W3CDTF">2019-05-23T19:36:12Z</dcterms:created>
  <dcterms:modified xsi:type="dcterms:W3CDTF">2021-05-24T17:11:41Z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